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24825" y="284872"/>
            <a:ext cx="3342348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2E333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1772" y="1929055"/>
            <a:ext cx="4058285" cy="394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91751" y="1648755"/>
            <a:ext cx="5335270" cy="370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24825" y="284872"/>
            <a:ext cx="3342348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6660" y="1827225"/>
            <a:ext cx="10398679" cy="3820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2E333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316" y="6560665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7869" y="321632"/>
            <a:ext cx="3316604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1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1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3924" y="1913200"/>
            <a:ext cx="9872980" cy="2407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  <a:p>
            <a:pPr marL="139700">
              <a:lnSpc>
                <a:spcPct val="100000"/>
              </a:lnSpc>
              <a:spcBef>
                <a:spcPts val="1235"/>
              </a:spcBef>
            </a:pPr>
            <a:r>
              <a:rPr sz="3200" spc="-5" dirty="0">
                <a:solidFill>
                  <a:srgbClr val="FFFFFF"/>
                </a:solidFill>
              </a:rPr>
              <a:t>MODULE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21:</a:t>
            </a:r>
            <a:r>
              <a:rPr sz="3200" spc="-2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Communication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58399" y="3367118"/>
            <a:ext cx="2656840" cy="1030605"/>
          </a:xfrm>
          <a:custGeom>
            <a:avLst/>
            <a:gdLst/>
            <a:ahLst/>
            <a:cxnLst/>
            <a:rect l="l" t="t" r="r" b="b"/>
            <a:pathLst>
              <a:path w="2656840" h="1030604">
                <a:moveTo>
                  <a:pt x="2307103" y="0"/>
                </a:moveTo>
                <a:lnTo>
                  <a:pt x="349493" y="0"/>
                </a:lnTo>
                <a:lnTo>
                  <a:pt x="302069" y="3190"/>
                </a:lnTo>
                <a:lnTo>
                  <a:pt x="256584" y="12484"/>
                </a:lnTo>
                <a:lnTo>
                  <a:pt x="213454" y="27465"/>
                </a:lnTo>
                <a:lnTo>
                  <a:pt x="173097" y="47716"/>
                </a:lnTo>
                <a:lnTo>
                  <a:pt x="135928" y="72821"/>
                </a:lnTo>
                <a:lnTo>
                  <a:pt x="102364" y="102364"/>
                </a:lnTo>
                <a:lnTo>
                  <a:pt x="72821" y="135928"/>
                </a:lnTo>
                <a:lnTo>
                  <a:pt x="47715" y="173097"/>
                </a:lnTo>
                <a:lnTo>
                  <a:pt x="27464" y="213455"/>
                </a:lnTo>
                <a:lnTo>
                  <a:pt x="12484" y="256584"/>
                </a:lnTo>
                <a:lnTo>
                  <a:pt x="3190" y="302069"/>
                </a:lnTo>
                <a:lnTo>
                  <a:pt x="0" y="349493"/>
                </a:lnTo>
                <a:lnTo>
                  <a:pt x="0" y="681036"/>
                </a:lnTo>
                <a:lnTo>
                  <a:pt x="3190" y="728460"/>
                </a:lnTo>
                <a:lnTo>
                  <a:pt x="12484" y="773945"/>
                </a:lnTo>
                <a:lnTo>
                  <a:pt x="27464" y="817074"/>
                </a:lnTo>
                <a:lnTo>
                  <a:pt x="47715" y="857432"/>
                </a:lnTo>
                <a:lnTo>
                  <a:pt x="72821" y="894601"/>
                </a:lnTo>
                <a:lnTo>
                  <a:pt x="102364" y="928165"/>
                </a:lnTo>
                <a:lnTo>
                  <a:pt x="135928" y="957708"/>
                </a:lnTo>
                <a:lnTo>
                  <a:pt x="173097" y="982813"/>
                </a:lnTo>
                <a:lnTo>
                  <a:pt x="213454" y="1003065"/>
                </a:lnTo>
                <a:lnTo>
                  <a:pt x="256584" y="1018045"/>
                </a:lnTo>
                <a:lnTo>
                  <a:pt x="302069" y="1027339"/>
                </a:lnTo>
                <a:lnTo>
                  <a:pt x="349493" y="1030530"/>
                </a:lnTo>
                <a:lnTo>
                  <a:pt x="2307103" y="1030530"/>
                </a:lnTo>
                <a:lnTo>
                  <a:pt x="2354527" y="1027339"/>
                </a:lnTo>
                <a:lnTo>
                  <a:pt x="2400012" y="1018045"/>
                </a:lnTo>
                <a:lnTo>
                  <a:pt x="2443142" y="1003065"/>
                </a:lnTo>
                <a:lnTo>
                  <a:pt x="2483499" y="982813"/>
                </a:lnTo>
                <a:lnTo>
                  <a:pt x="2520668" y="957708"/>
                </a:lnTo>
                <a:lnTo>
                  <a:pt x="2554232" y="928165"/>
                </a:lnTo>
                <a:lnTo>
                  <a:pt x="2583775" y="894601"/>
                </a:lnTo>
                <a:lnTo>
                  <a:pt x="2608881" y="857432"/>
                </a:lnTo>
                <a:lnTo>
                  <a:pt x="2629132" y="817074"/>
                </a:lnTo>
                <a:lnTo>
                  <a:pt x="2644113" y="773945"/>
                </a:lnTo>
                <a:lnTo>
                  <a:pt x="2653406" y="728460"/>
                </a:lnTo>
                <a:lnTo>
                  <a:pt x="2656597" y="681036"/>
                </a:lnTo>
                <a:lnTo>
                  <a:pt x="2656597" y="349493"/>
                </a:lnTo>
                <a:lnTo>
                  <a:pt x="2653406" y="302069"/>
                </a:lnTo>
                <a:lnTo>
                  <a:pt x="2644113" y="256584"/>
                </a:lnTo>
                <a:lnTo>
                  <a:pt x="2629132" y="213455"/>
                </a:lnTo>
                <a:lnTo>
                  <a:pt x="2608881" y="173097"/>
                </a:lnTo>
                <a:lnTo>
                  <a:pt x="2583775" y="135928"/>
                </a:lnTo>
                <a:lnTo>
                  <a:pt x="2554232" y="102364"/>
                </a:lnTo>
                <a:lnTo>
                  <a:pt x="2520668" y="72821"/>
                </a:lnTo>
                <a:lnTo>
                  <a:pt x="2483499" y="47716"/>
                </a:lnTo>
                <a:lnTo>
                  <a:pt x="2443142" y="27465"/>
                </a:lnTo>
                <a:lnTo>
                  <a:pt x="2400012" y="12484"/>
                </a:lnTo>
                <a:lnTo>
                  <a:pt x="2354527" y="3190"/>
                </a:lnTo>
                <a:lnTo>
                  <a:pt x="2307103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30714" y="3367118"/>
            <a:ext cx="2656840" cy="1030605"/>
          </a:xfrm>
          <a:custGeom>
            <a:avLst/>
            <a:gdLst/>
            <a:ahLst/>
            <a:cxnLst/>
            <a:rect l="l" t="t" r="r" b="b"/>
            <a:pathLst>
              <a:path w="2656840" h="1030604">
                <a:moveTo>
                  <a:pt x="2307103" y="0"/>
                </a:moveTo>
                <a:lnTo>
                  <a:pt x="349493" y="0"/>
                </a:lnTo>
                <a:lnTo>
                  <a:pt x="302069" y="3190"/>
                </a:lnTo>
                <a:lnTo>
                  <a:pt x="256584" y="12484"/>
                </a:lnTo>
                <a:lnTo>
                  <a:pt x="213454" y="27465"/>
                </a:lnTo>
                <a:lnTo>
                  <a:pt x="173097" y="47716"/>
                </a:lnTo>
                <a:lnTo>
                  <a:pt x="135928" y="72821"/>
                </a:lnTo>
                <a:lnTo>
                  <a:pt x="102364" y="102364"/>
                </a:lnTo>
                <a:lnTo>
                  <a:pt x="72821" y="135928"/>
                </a:lnTo>
                <a:lnTo>
                  <a:pt x="47715" y="173097"/>
                </a:lnTo>
                <a:lnTo>
                  <a:pt x="27464" y="213455"/>
                </a:lnTo>
                <a:lnTo>
                  <a:pt x="12484" y="256584"/>
                </a:lnTo>
                <a:lnTo>
                  <a:pt x="3190" y="302069"/>
                </a:lnTo>
                <a:lnTo>
                  <a:pt x="0" y="349493"/>
                </a:lnTo>
                <a:lnTo>
                  <a:pt x="0" y="681036"/>
                </a:lnTo>
                <a:lnTo>
                  <a:pt x="3190" y="728460"/>
                </a:lnTo>
                <a:lnTo>
                  <a:pt x="12484" y="773945"/>
                </a:lnTo>
                <a:lnTo>
                  <a:pt x="27464" y="817074"/>
                </a:lnTo>
                <a:lnTo>
                  <a:pt x="47715" y="857432"/>
                </a:lnTo>
                <a:lnTo>
                  <a:pt x="72821" y="894601"/>
                </a:lnTo>
                <a:lnTo>
                  <a:pt x="102364" y="928165"/>
                </a:lnTo>
                <a:lnTo>
                  <a:pt x="135928" y="957708"/>
                </a:lnTo>
                <a:lnTo>
                  <a:pt x="173097" y="982813"/>
                </a:lnTo>
                <a:lnTo>
                  <a:pt x="213454" y="1003065"/>
                </a:lnTo>
                <a:lnTo>
                  <a:pt x="256584" y="1018045"/>
                </a:lnTo>
                <a:lnTo>
                  <a:pt x="302069" y="1027339"/>
                </a:lnTo>
                <a:lnTo>
                  <a:pt x="349493" y="1030530"/>
                </a:lnTo>
                <a:lnTo>
                  <a:pt x="2307103" y="1030530"/>
                </a:lnTo>
                <a:lnTo>
                  <a:pt x="2354527" y="1027339"/>
                </a:lnTo>
                <a:lnTo>
                  <a:pt x="2400012" y="1018045"/>
                </a:lnTo>
                <a:lnTo>
                  <a:pt x="2443142" y="1003065"/>
                </a:lnTo>
                <a:lnTo>
                  <a:pt x="2483499" y="982813"/>
                </a:lnTo>
                <a:lnTo>
                  <a:pt x="2520668" y="957708"/>
                </a:lnTo>
                <a:lnTo>
                  <a:pt x="2554232" y="928165"/>
                </a:lnTo>
                <a:lnTo>
                  <a:pt x="2583775" y="894601"/>
                </a:lnTo>
                <a:lnTo>
                  <a:pt x="2608881" y="857432"/>
                </a:lnTo>
                <a:lnTo>
                  <a:pt x="2629132" y="817074"/>
                </a:lnTo>
                <a:lnTo>
                  <a:pt x="2644113" y="773945"/>
                </a:lnTo>
                <a:lnTo>
                  <a:pt x="2653406" y="728460"/>
                </a:lnTo>
                <a:lnTo>
                  <a:pt x="2656597" y="681036"/>
                </a:lnTo>
                <a:lnTo>
                  <a:pt x="2656597" y="349493"/>
                </a:lnTo>
                <a:lnTo>
                  <a:pt x="2653406" y="302069"/>
                </a:lnTo>
                <a:lnTo>
                  <a:pt x="2644113" y="256584"/>
                </a:lnTo>
                <a:lnTo>
                  <a:pt x="2629132" y="213455"/>
                </a:lnTo>
                <a:lnTo>
                  <a:pt x="2608881" y="173097"/>
                </a:lnTo>
                <a:lnTo>
                  <a:pt x="2583775" y="135928"/>
                </a:lnTo>
                <a:lnTo>
                  <a:pt x="2554232" y="102364"/>
                </a:lnTo>
                <a:lnTo>
                  <a:pt x="2520668" y="72821"/>
                </a:lnTo>
                <a:lnTo>
                  <a:pt x="2483499" y="47716"/>
                </a:lnTo>
                <a:lnTo>
                  <a:pt x="2443142" y="27465"/>
                </a:lnTo>
                <a:lnTo>
                  <a:pt x="2400012" y="12484"/>
                </a:lnTo>
                <a:lnTo>
                  <a:pt x="2354527" y="3190"/>
                </a:lnTo>
                <a:lnTo>
                  <a:pt x="2307103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4621" y="3367118"/>
            <a:ext cx="2656840" cy="1030605"/>
          </a:xfrm>
          <a:custGeom>
            <a:avLst/>
            <a:gdLst/>
            <a:ahLst/>
            <a:cxnLst/>
            <a:rect l="l" t="t" r="r" b="b"/>
            <a:pathLst>
              <a:path w="2656840" h="1030604">
                <a:moveTo>
                  <a:pt x="2307103" y="0"/>
                </a:moveTo>
                <a:lnTo>
                  <a:pt x="349493" y="0"/>
                </a:lnTo>
                <a:lnTo>
                  <a:pt x="302069" y="3190"/>
                </a:lnTo>
                <a:lnTo>
                  <a:pt x="256584" y="12484"/>
                </a:lnTo>
                <a:lnTo>
                  <a:pt x="213455" y="27465"/>
                </a:lnTo>
                <a:lnTo>
                  <a:pt x="173097" y="47716"/>
                </a:lnTo>
                <a:lnTo>
                  <a:pt x="135928" y="72821"/>
                </a:lnTo>
                <a:lnTo>
                  <a:pt x="102364" y="102364"/>
                </a:lnTo>
                <a:lnTo>
                  <a:pt x="72821" y="135928"/>
                </a:lnTo>
                <a:lnTo>
                  <a:pt x="47716" y="173097"/>
                </a:lnTo>
                <a:lnTo>
                  <a:pt x="27465" y="213455"/>
                </a:lnTo>
                <a:lnTo>
                  <a:pt x="12484" y="256584"/>
                </a:lnTo>
                <a:lnTo>
                  <a:pt x="3190" y="302069"/>
                </a:lnTo>
                <a:lnTo>
                  <a:pt x="0" y="349493"/>
                </a:lnTo>
                <a:lnTo>
                  <a:pt x="0" y="681036"/>
                </a:lnTo>
                <a:lnTo>
                  <a:pt x="3190" y="728460"/>
                </a:lnTo>
                <a:lnTo>
                  <a:pt x="12484" y="773945"/>
                </a:lnTo>
                <a:lnTo>
                  <a:pt x="27465" y="817074"/>
                </a:lnTo>
                <a:lnTo>
                  <a:pt x="47716" y="857432"/>
                </a:lnTo>
                <a:lnTo>
                  <a:pt x="72821" y="894601"/>
                </a:lnTo>
                <a:lnTo>
                  <a:pt x="102364" y="928165"/>
                </a:lnTo>
                <a:lnTo>
                  <a:pt x="135928" y="957708"/>
                </a:lnTo>
                <a:lnTo>
                  <a:pt x="173097" y="982813"/>
                </a:lnTo>
                <a:lnTo>
                  <a:pt x="213455" y="1003065"/>
                </a:lnTo>
                <a:lnTo>
                  <a:pt x="256584" y="1018045"/>
                </a:lnTo>
                <a:lnTo>
                  <a:pt x="302069" y="1027339"/>
                </a:lnTo>
                <a:lnTo>
                  <a:pt x="349493" y="1030530"/>
                </a:lnTo>
                <a:lnTo>
                  <a:pt x="2307103" y="1030530"/>
                </a:lnTo>
                <a:lnTo>
                  <a:pt x="2354528" y="1027339"/>
                </a:lnTo>
                <a:lnTo>
                  <a:pt x="2400013" y="1018045"/>
                </a:lnTo>
                <a:lnTo>
                  <a:pt x="2443142" y="1003065"/>
                </a:lnTo>
                <a:lnTo>
                  <a:pt x="2483500" y="982813"/>
                </a:lnTo>
                <a:lnTo>
                  <a:pt x="2520669" y="957708"/>
                </a:lnTo>
                <a:lnTo>
                  <a:pt x="2554234" y="928165"/>
                </a:lnTo>
                <a:lnTo>
                  <a:pt x="2583777" y="894601"/>
                </a:lnTo>
                <a:lnTo>
                  <a:pt x="2608882" y="857432"/>
                </a:lnTo>
                <a:lnTo>
                  <a:pt x="2629133" y="817074"/>
                </a:lnTo>
                <a:lnTo>
                  <a:pt x="2644114" y="773945"/>
                </a:lnTo>
                <a:lnTo>
                  <a:pt x="2653408" y="728460"/>
                </a:lnTo>
                <a:lnTo>
                  <a:pt x="2656598" y="681036"/>
                </a:lnTo>
                <a:lnTo>
                  <a:pt x="2656598" y="349493"/>
                </a:lnTo>
                <a:lnTo>
                  <a:pt x="2653408" y="302069"/>
                </a:lnTo>
                <a:lnTo>
                  <a:pt x="2644114" y="256584"/>
                </a:lnTo>
                <a:lnTo>
                  <a:pt x="2629133" y="213455"/>
                </a:lnTo>
                <a:lnTo>
                  <a:pt x="2608882" y="173097"/>
                </a:lnTo>
                <a:lnTo>
                  <a:pt x="2583777" y="135928"/>
                </a:lnTo>
                <a:lnTo>
                  <a:pt x="2554234" y="102364"/>
                </a:lnTo>
                <a:lnTo>
                  <a:pt x="2520669" y="72821"/>
                </a:lnTo>
                <a:lnTo>
                  <a:pt x="2483500" y="47716"/>
                </a:lnTo>
                <a:lnTo>
                  <a:pt x="2443142" y="27465"/>
                </a:lnTo>
                <a:lnTo>
                  <a:pt x="2400013" y="12484"/>
                </a:lnTo>
                <a:lnTo>
                  <a:pt x="2354528" y="3190"/>
                </a:lnTo>
                <a:lnTo>
                  <a:pt x="2307103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39807" y="2017464"/>
            <a:ext cx="8115934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864869" marR="5080" indent="-852805">
              <a:lnSpc>
                <a:spcPts val="3200"/>
              </a:lnSpc>
              <a:spcBef>
                <a:spcPts val="340"/>
              </a:spcBef>
            </a:pPr>
            <a:r>
              <a:rPr sz="2800" spc="-5" dirty="0">
                <a:latin typeface="Arial MT"/>
                <a:cs typeface="Arial MT"/>
              </a:rPr>
              <a:t>North</a:t>
            </a:r>
            <a:r>
              <a:rPr sz="2800" spc="-15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Atlantic</a:t>
            </a:r>
            <a:r>
              <a:rPr sz="2800" spc="-45" dirty="0">
                <a:latin typeface="Arial MT"/>
                <a:cs typeface="Arial MT"/>
              </a:rPr>
              <a:t> </a:t>
            </a:r>
            <a:r>
              <a:rPr sz="2800" spc="-20" dirty="0">
                <a:latin typeface="Arial MT"/>
                <a:cs typeface="Arial MT"/>
              </a:rPr>
              <a:t>Treaty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Organization</a:t>
            </a:r>
            <a:r>
              <a:rPr sz="2800" spc="10" dirty="0">
                <a:latin typeface="Arial MT"/>
                <a:cs typeface="Arial MT"/>
              </a:rPr>
              <a:t> </a:t>
            </a:r>
            <a:r>
              <a:rPr sz="2800" spc="-45" dirty="0">
                <a:latin typeface="Arial MT"/>
                <a:cs typeface="Arial MT"/>
              </a:rPr>
              <a:t>(NATO)</a:t>
            </a:r>
            <a:r>
              <a:rPr sz="2800" spc="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specifies </a:t>
            </a:r>
            <a:r>
              <a:rPr sz="2800" spc="-76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three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categories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for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casualty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evacuation: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859275" y="3188716"/>
            <a:ext cx="2254885" cy="164147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6000" spc="-150" dirty="0">
                <a:latin typeface="Arial MT"/>
                <a:cs typeface="Arial MT"/>
              </a:rPr>
              <a:t>CAT</a:t>
            </a:r>
            <a:r>
              <a:rPr sz="6000" spc="-90" dirty="0">
                <a:latin typeface="Arial MT"/>
                <a:cs typeface="Arial MT"/>
              </a:rPr>
              <a:t> </a:t>
            </a:r>
            <a:r>
              <a:rPr sz="6000" b="1" dirty="0">
                <a:solidFill>
                  <a:srgbClr val="921928"/>
                </a:solidFill>
                <a:latin typeface="Arial"/>
                <a:cs typeface="Arial"/>
              </a:rPr>
              <a:t>C</a:t>
            </a:r>
            <a:endParaRPr sz="6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85"/>
              </a:spcBef>
            </a:pPr>
            <a:r>
              <a:rPr sz="3200" b="1" spc="-5" dirty="0">
                <a:latin typeface="Arial"/>
                <a:cs typeface="Arial"/>
              </a:rPr>
              <a:t>Routine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31347" y="3188716"/>
            <a:ext cx="2254885" cy="164147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6000" spc="-150" dirty="0">
                <a:latin typeface="Arial MT"/>
                <a:cs typeface="Arial MT"/>
              </a:rPr>
              <a:t>CAT</a:t>
            </a:r>
            <a:r>
              <a:rPr sz="6000" spc="-90" dirty="0">
                <a:latin typeface="Arial MT"/>
                <a:cs typeface="Arial MT"/>
              </a:rPr>
              <a:t> </a:t>
            </a:r>
            <a:r>
              <a:rPr sz="6000" b="1" dirty="0">
                <a:solidFill>
                  <a:srgbClr val="921928"/>
                </a:solidFill>
                <a:latin typeface="Arial"/>
                <a:cs typeface="Arial"/>
              </a:rPr>
              <a:t>B</a:t>
            </a:r>
            <a:endParaRPr sz="6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85"/>
              </a:spcBef>
            </a:pPr>
            <a:r>
              <a:rPr sz="3200" b="1" spc="-5" dirty="0">
                <a:latin typeface="Arial"/>
                <a:cs typeface="Arial"/>
              </a:rPr>
              <a:t>Priority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17552" y="3188716"/>
            <a:ext cx="2226945" cy="164147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6000" dirty="0">
                <a:latin typeface="Arial MT"/>
                <a:cs typeface="Arial MT"/>
              </a:rPr>
              <a:t>C</a:t>
            </a:r>
            <a:r>
              <a:rPr sz="6000" spc="-445" dirty="0">
                <a:latin typeface="Arial MT"/>
                <a:cs typeface="Arial MT"/>
              </a:rPr>
              <a:t>A</a:t>
            </a:r>
            <a:r>
              <a:rPr sz="6000" dirty="0">
                <a:latin typeface="Arial MT"/>
                <a:cs typeface="Arial MT"/>
              </a:rPr>
              <a:t>T</a:t>
            </a:r>
            <a:r>
              <a:rPr sz="6000" spc="-225" dirty="0">
                <a:latin typeface="Arial MT"/>
                <a:cs typeface="Arial MT"/>
              </a:rPr>
              <a:t> </a:t>
            </a:r>
            <a:r>
              <a:rPr sz="6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endParaRPr sz="6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85"/>
              </a:spcBef>
            </a:pPr>
            <a:r>
              <a:rPr sz="3200" b="1" spc="-5" dirty="0">
                <a:latin typeface="Arial"/>
                <a:cs typeface="Arial"/>
              </a:rPr>
              <a:t>Urgent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37688" y="730944"/>
            <a:ext cx="555434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82065" marR="5080" indent="-1270000">
              <a:lnSpc>
                <a:spcPts val="4200"/>
              </a:lnSpc>
              <a:spcBef>
                <a:spcPts val="320"/>
              </a:spcBef>
            </a:pPr>
            <a:r>
              <a:rPr sz="3600" spc="-35" dirty="0">
                <a:solidFill>
                  <a:srgbClr val="000000"/>
                </a:solidFill>
              </a:rPr>
              <a:t>CASUALTY</a:t>
            </a:r>
            <a:r>
              <a:rPr sz="3600" spc="-120" dirty="0">
                <a:solidFill>
                  <a:srgbClr val="000000"/>
                </a:solidFill>
              </a:rPr>
              <a:t> </a:t>
            </a:r>
            <a:r>
              <a:rPr sz="3600" spc="-60" dirty="0">
                <a:solidFill>
                  <a:srgbClr val="000000"/>
                </a:solidFill>
              </a:rPr>
              <a:t>EVACUATION </a:t>
            </a:r>
            <a:r>
              <a:rPr sz="3600" spc="-985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921928"/>
                </a:solidFill>
              </a:rPr>
              <a:t>CATEGORIES</a:t>
            </a:r>
            <a:endParaRPr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60252" y="1882438"/>
            <a:ext cx="2656840" cy="1030605"/>
          </a:xfrm>
          <a:custGeom>
            <a:avLst/>
            <a:gdLst/>
            <a:ahLst/>
            <a:cxnLst/>
            <a:rect l="l" t="t" r="r" b="b"/>
            <a:pathLst>
              <a:path w="2656840" h="1030605">
                <a:moveTo>
                  <a:pt x="2307103" y="0"/>
                </a:moveTo>
                <a:lnTo>
                  <a:pt x="349493" y="0"/>
                </a:lnTo>
                <a:lnTo>
                  <a:pt x="302069" y="3190"/>
                </a:lnTo>
                <a:lnTo>
                  <a:pt x="256584" y="12484"/>
                </a:lnTo>
                <a:lnTo>
                  <a:pt x="213455" y="27465"/>
                </a:lnTo>
                <a:lnTo>
                  <a:pt x="173097" y="47716"/>
                </a:lnTo>
                <a:lnTo>
                  <a:pt x="135928" y="72821"/>
                </a:lnTo>
                <a:lnTo>
                  <a:pt x="102364" y="102364"/>
                </a:lnTo>
                <a:lnTo>
                  <a:pt x="72821" y="135929"/>
                </a:lnTo>
                <a:lnTo>
                  <a:pt x="47716" y="173098"/>
                </a:lnTo>
                <a:lnTo>
                  <a:pt x="27464" y="213455"/>
                </a:lnTo>
                <a:lnTo>
                  <a:pt x="12484" y="256585"/>
                </a:lnTo>
                <a:lnTo>
                  <a:pt x="3190" y="302070"/>
                </a:lnTo>
                <a:lnTo>
                  <a:pt x="0" y="349495"/>
                </a:lnTo>
                <a:lnTo>
                  <a:pt x="0" y="681036"/>
                </a:lnTo>
                <a:lnTo>
                  <a:pt x="3190" y="728460"/>
                </a:lnTo>
                <a:lnTo>
                  <a:pt x="12484" y="773945"/>
                </a:lnTo>
                <a:lnTo>
                  <a:pt x="27464" y="817075"/>
                </a:lnTo>
                <a:lnTo>
                  <a:pt x="47716" y="857432"/>
                </a:lnTo>
                <a:lnTo>
                  <a:pt x="72821" y="894601"/>
                </a:lnTo>
                <a:lnTo>
                  <a:pt x="102364" y="928166"/>
                </a:lnTo>
                <a:lnTo>
                  <a:pt x="135928" y="957708"/>
                </a:lnTo>
                <a:lnTo>
                  <a:pt x="173097" y="982814"/>
                </a:lnTo>
                <a:lnTo>
                  <a:pt x="213455" y="1003065"/>
                </a:lnTo>
                <a:lnTo>
                  <a:pt x="256584" y="1018045"/>
                </a:lnTo>
                <a:lnTo>
                  <a:pt x="302069" y="1027339"/>
                </a:lnTo>
                <a:lnTo>
                  <a:pt x="349493" y="1030530"/>
                </a:lnTo>
                <a:lnTo>
                  <a:pt x="2307103" y="1030530"/>
                </a:lnTo>
                <a:lnTo>
                  <a:pt x="2354527" y="1027339"/>
                </a:lnTo>
                <a:lnTo>
                  <a:pt x="2400013" y="1018045"/>
                </a:lnTo>
                <a:lnTo>
                  <a:pt x="2443142" y="1003065"/>
                </a:lnTo>
                <a:lnTo>
                  <a:pt x="2483500" y="982814"/>
                </a:lnTo>
                <a:lnTo>
                  <a:pt x="2520669" y="957708"/>
                </a:lnTo>
                <a:lnTo>
                  <a:pt x="2554233" y="928166"/>
                </a:lnTo>
                <a:lnTo>
                  <a:pt x="2583776" y="894601"/>
                </a:lnTo>
                <a:lnTo>
                  <a:pt x="2608882" y="857432"/>
                </a:lnTo>
                <a:lnTo>
                  <a:pt x="2629133" y="817075"/>
                </a:lnTo>
                <a:lnTo>
                  <a:pt x="2644114" y="773945"/>
                </a:lnTo>
                <a:lnTo>
                  <a:pt x="2653408" y="728460"/>
                </a:lnTo>
                <a:lnTo>
                  <a:pt x="2656598" y="681036"/>
                </a:lnTo>
                <a:lnTo>
                  <a:pt x="2656598" y="349495"/>
                </a:lnTo>
                <a:lnTo>
                  <a:pt x="2653408" y="302070"/>
                </a:lnTo>
                <a:lnTo>
                  <a:pt x="2644114" y="256585"/>
                </a:lnTo>
                <a:lnTo>
                  <a:pt x="2629133" y="213455"/>
                </a:lnTo>
                <a:lnTo>
                  <a:pt x="2608882" y="173098"/>
                </a:lnTo>
                <a:lnTo>
                  <a:pt x="2583776" y="135929"/>
                </a:lnTo>
                <a:lnTo>
                  <a:pt x="2554233" y="102364"/>
                </a:lnTo>
                <a:lnTo>
                  <a:pt x="2520669" y="72821"/>
                </a:lnTo>
                <a:lnTo>
                  <a:pt x="2483500" y="47716"/>
                </a:lnTo>
                <a:lnTo>
                  <a:pt x="2443142" y="27465"/>
                </a:lnTo>
                <a:lnTo>
                  <a:pt x="2400013" y="12484"/>
                </a:lnTo>
                <a:lnTo>
                  <a:pt x="2354527" y="3190"/>
                </a:lnTo>
                <a:lnTo>
                  <a:pt x="2307103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49023" y="2001291"/>
            <a:ext cx="5518785" cy="419671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000" spc="-5" dirty="0">
                <a:latin typeface="Arial MT"/>
                <a:cs typeface="Arial MT"/>
              </a:rPr>
              <a:t>Significant</a:t>
            </a:r>
            <a:r>
              <a:rPr sz="2000" dirty="0">
                <a:latin typeface="Arial MT"/>
                <a:cs typeface="Arial MT"/>
              </a:rPr>
              <a:t> injuries </a:t>
            </a:r>
            <a:r>
              <a:rPr sz="2000" spc="-5" dirty="0">
                <a:latin typeface="Arial MT"/>
                <a:cs typeface="Arial MT"/>
              </a:rPr>
              <a:t>from</a:t>
            </a:r>
            <a:r>
              <a:rPr sz="2000" dirty="0">
                <a:latin typeface="Arial MT"/>
                <a:cs typeface="Arial MT"/>
              </a:rPr>
              <a:t> a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dismounted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IED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attack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080"/>
              </a:lnSpc>
              <a:spcBef>
                <a:spcPts val="1015"/>
              </a:spcBef>
            </a:pPr>
            <a:r>
              <a:rPr sz="2000" spc="-5" dirty="0">
                <a:latin typeface="Arial MT"/>
                <a:cs typeface="Arial MT"/>
              </a:rPr>
              <a:t>Gunshot </a:t>
            </a:r>
            <a:r>
              <a:rPr sz="2000" dirty="0">
                <a:latin typeface="Arial MT"/>
                <a:cs typeface="Arial MT"/>
              </a:rPr>
              <a:t>wound or</a:t>
            </a:r>
            <a:r>
              <a:rPr sz="2000" spc="-5" dirty="0">
                <a:latin typeface="Arial MT"/>
                <a:cs typeface="Arial MT"/>
              </a:rPr>
              <a:t> penetrating</a:t>
            </a:r>
            <a:r>
              <a:rPr sz="2000" dirty="0">
                <a:latin typeface="Arial MT"/>
                <a:cs typeface="Arial MT"/>
              </a:rPr>
              <a:t> shrapnel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chest,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abdomen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pelvis</a:t>
            </a:r>
            <a:endParaRPr sz="2000">
              <a:latin typeface="Arial MT"/>
              <a:cs typeface="Arial MT"/>
            </a:endParaRPr>
          </a:p>
          <a:p>
            <a:pPr marL="12700" marR="306705">
              <a:lnSpc>
                <a:spcPts val="3080"/>
              </a:lnSpc>
              <a:spcBef>
                <a:spcPts val="190"/>
              </a:spcBef>
            </a:pPr>
            <a:r>
              <a:rPr sz="2000" dirty="0">
                <a:latin typeface="Arial MT"/>
                <a:cs typeface="Arial MT"/>
              </a:rPr>
              <a:t>Any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with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ongoing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airway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difficulty </a:t>
            </a:r>
            <a:r>
              <a:rPr sz="2000" dirty="0">
                <a:latin typeface="Arial MT"/>
                <a:cs typeface="Arial MT"/>
              </a:rPr>
              <a:t> Any</a:t>
            </a:r>
            <a:r>
              <a:rPr sz="2000" spc="-5" dirty="0">
                <a:latin typeface="Arial MT"/>
                <a:cs typeface="Arial MT"/>
              </a:rPr>
              <a:t> casualty with</a:t>
            </a:r>
            <a:r>
              <a:rPr sz="2000" dirty="0">
                <a:latin typeface="Arial MT"/>
                <a:cs typeface="Arial MT"/>
              </a:rPr>
              <a:t> ongoing </a:t>
            </a:r>
            <a:r>
              <a:rPr sz="2000" spc="-5" dirty="0">
                <a:latin typeface="Arial MT"/>
                <a:cs typeface="Arial MT"/>
              </a:rPr>
              <a:t>respiratory difficulty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Unconscious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with</a:t>
            </a:r>
            <a:r>
              <a:rPr sz="2000" dirty="0">
                <a:latin typeface="Arial MT"/>
                <a:cs typeface="Arial MT"/>
              </a:rPr>
              <a:t> known or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suspected</a:t>
            </a:r>
            <a:r>
              <a:rPr sz="2000" dirty="0">
                <a:latin typeface="Arial MT"/>
                <a:cs typeface="Arial MT"/>
              </a:rPr>
              <a:t> spinal injury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shock</a:t>
            </a:r>
            <a:endParaRPr sz="2000">
              <a:latin typeface="Arial MT"/>
              <a:cs typeface="Arial MT"/>
            </a:endParaRPr>
          </a:p>
          <a:p>
            <a:pPr marL="12700" marR="236220">
              <a:lnSpc>
                <a:spcPct val="128200"/>
              </a:lnSpc>
            </a:pPr>
            <a:r>
              <a:rPr sz="2000" spc="-5" dirty="0">
                <a:latin typeface="Arial MT"/>
                <a:cs typeface="Arial MT"/>
              </a:rPr>
              <a:t>Casualty with</a:t>
            </a:r>
            <a:r>
              <a:rPr sz="2000" dirty="0">
                <a:latin typeface="Arial MT"/>
                <a:cs typeface="Arial MT"/>
              </a:rPr>
              <a:t> bleeding </a:t>
            </a:r>
            <a:r>
              <a:rPr sz="2000" spc="-5" dirty="0">
                <a:latin typeface="Arial MT"/>
                <a:cs typeface="Arial MT"/>
              </a:rPr>
              <a:t>that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5" dirty="0">
                <a:latin typeface="Arial MT"/>
                <a:cs typeface="Arial MT"/>
              </a:rPr>
              <a:t> difficult 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control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Moderate/Severe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TBI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000" dirty="0">
                <a:latin typeface="Arial MT"/>
                <a:cs typeface="Arial MT"/>
              </a:rPr>
              <a:t>Burns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&gt;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20%</a:t>
            </a:r>
            <a:r>
              <a:rPr sz="2000" spc="-50" dirty="0">
                <a:latin typeface="Arial MT"/>
                <a:cs typeface="Arial MT"/>
              </a:rPr>
              <a:t> Total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Body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Surface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37688" y="730944"/>
            <a:ext cx="555434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82065" marR="5080" indent="-1270000">
              <a:lnSpc>
                <a:spcPts val="4200"/>
              </a:lnSpc>
              <a:spcBef>
                <a:spcPts val="320"/>
              </a:spcBef>
            </a:pPr>
            <a:r>
              <a:rPr sz="3600" spc="-35" dirty="0">
                <a:solidFill>
                  <a:srgbClr val="000000"/>
                </a:solidFill>
              </a:rPr>
              <a:t>CASUALTY</a:t>
            </a:r>
            <a:r>
              <a:rPr sz="3600" spc="-120" dirty="0">
                <a:solidFill>
                  <a:srgbClr val="000000"/>
                </a:solidFill>
              </a:rPr>
              <a:t> </a:t>
            </a:r>
            <a:r>
              <a:rPr sz="3600" spc="-60" dirty="0">
                <a:solidFill>
                  <a:srgbClr val="000000"/>
                </a:solidFill>
              </a:rPr>
              <a:t>EVACUATION </a:t>
            </a:r>
            <a:r>
              <a:rPr sz="3600" spc="-985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921928"/>
                </a:solidFill>
              </a:rPr>
              <a:t>CATEGORIES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264250" y="1637849"/>
            <a:ext cx="3653790" cy="1903095"/>
          </a:xfrm>
          <a:prstGeom prst="rect">
            <a:avLst/>
          </a:prstGeom>
        </p:spPr>
        <p:txBody>
          <a:bodyPr vert="horz" wrap="square" lIns="0" tIns="228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6000" spc="-150" dirty="0">
                <a:latin typeface="Arial MT"/>
                <a:cs typeface="Arial MT"/>
              </a:rPr>
              <a:t>CAT</a:t>
            </a:r>
            <a:r>
              <a:rPr sz="6000" spc="-265" dirty="0">
                <a:latin typeface="Arial MT"/>
                <a:cs typeface="Arial MT"/>
              </a:rPr>
              <a:t> </a:t>
            </a:r>
            <a:r>
              <a:rPr sz="6000" b="1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endParaRPr sz="60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  <a:spcBef>
                <a:spcPts val="680"/>
              </a:spcBef>
            </a:pPr>
            <a:r>
              <a:rPr sz="2400" b="1" spc="-5" dirty="0">
                <a:latin typeface="Arial"/>
                <a:cs typeface="Arial"/>
              </a:rPr>
              <a:t>Urgent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360"/>
              </a:lnSpc>
            </a:pPr>
            <a:r>
              <a:rPr sz="2000" spc="-5" dirty="0">
                <a:latin typeface="Arial MT"/>
                <a:cs typeface="Arial MT"/>
              </a:rPr>
              <a:t>(Critical,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Life-Threatening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Injury)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73101" y="3531234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73101" y="2513283"/>
            <a:ext cx="114300" cy="529590"/>
          </a:xfrm>
          <a:custGeom>
            <a:avLst/>
            <a:gdLst/>
            <a:ahLst/>
            <a:cxnLst/>
            <a:rect l="l" t="t" r="r" b="b"/>
            <a:pathLst>
              <a:path w="114300" h="529589">
                <a:moveTo>
                  <a:pt x="0" y="52929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9290"/>
                </a:lnTo>
                <a:lnTo>
                  <a:pt x="0" y="52929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73101" y="3125698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73101" y="2078248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73101" y="4342306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73101" y="3936770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73101" y="5153378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73101" y="4747842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3101" y="5964448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73101" y="5558914"/>
            <a:ext cx="114300" cy="324485"/>
          </a:xfrm>
          <a:custGeom>
            <a:avLst/>
            <a:gdLst/>
            <a:ahLst/>
            <a:cxnLst/>
            <a:rect l="l" t="t" r="r" b="b"/>
            <a:pathLst>
              <a:path w="114300" h="324485">
                <a:moveTo>
                  <a:pt x="0" y="323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23999"/>
                </a:lnTo>
                <a:lnTo>
                  <a:pt x="0" y="323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60252" y="2053885"/>
            <a:ext cx="2656840" cy="1030605"/>
          </a:xfrm>
          <a:custGeom>
            <a:avLst/>
            <a:gdLst/>
            <a:ahLst/>
            <a:cxnLst/>
            <a:rect l="l" t="t" r="r" b="b"/>
            <a:pathLst>
              <a:path w="2656840" h="1030605">
                <a:moveTo>
                  <a:pt x="2307103" y="0"/>
                </a:moveTo>
                <a:lnTo>
                  <a:pt x="349493" y="0"/>
                </a:lnTo>
                <a:lnTo>
                  <a:pt x="302069" y="3190"/>
                </a:lnTo>
                <a:lnTo>
                  <a:pt x="256584" y="12484"/>
                </a:lnTo>
                <a:lnTo>
                  <a:pt x="213455" y="27465"/>
                </a:lnTo>
                <a:lnTo>
                  <a:pt x="173097" y="47716"/>
                </a:lnTo>
                <a:lnTo>
                  <a:pt x="135928" y="72821"/>
                </a:lnTo>
                <a:lnTo>
                  <a:pt x="102364" y="102364"/>
                </a:lnTo>
                <a:lnTo>
                  <a:pt x="72821" y="135928"/>
                </a:lnTo>
                <a:lnTo>
                  <a:pt x="47716" y="173097"/>
                </a:lnTo>
                <a:lnTo>
                  <a:pt x="27464" y="213455"/>
                </a:lnTo>
                <a:lnTo>
                  <a:pt x="12484" y="256584"/>
                </a:lnTo>
                <a:lnTo>
                  <a:pt x="3190" y="302069"/>
                </a:lnTo>
                <a:lnTo>
                  <a:pt x="0" y="349493"/>
                </a:lnTo>
                <a:lnTo>
                  <a:pt x="0" y="681036"/>
                </a:lnTo>
                <a:lnTo>
                  <a:pt x="3190" y="728460"/>
                </a:lnTo>
                <a:lnTo>
                  <a:pt x="12484" y="773945"/>
                </a:lnTo>
                <a:lnTo>
                  <a:pt x="27464" y="817074"/>
                </a:lnTo>
                <a:lnTo>
                  <a:pt x="47716" y="857432"/>
                </a:lnTo>
                <a:lnTo>
                  <a:pt x="72821" y="894601"/>
                </a:lnTo>
                <a:lnTo>
                  <a:pt x="102364" y="928165"/>
                </a:lnTo>
                <a:lnTo>
                  <a:pt x="135928" y="957708"/>
                </a:lnTo>
                <a:lnTo>
                  <a:pt x="173097" y="982813"/>
                </a:lnTo>
                <a:lnTo>
                  <a:pt x="213455" y="1003065"/>
                </a:lnTo>
                <a:lnTo>
                  <a:pt x="256584" y="1018045"/>
                </a:lnTo>
                <a:lnTo>
                  <a:pt x="302069" y="1027339"/>
                </a:lnTo>
                <a:lnTo>
                  <a:pt x="349493" y="1030530"/>
                </a:lnTo>
                <a:lnTo>
                  <a:pt x="2307103" y="1030530"/>
                </a:lnTo>
                <a:lnTo>
                  <a:pt x="2354527" y="1027339"/>
                </a:lnTo>
                <a:lnTo>
                  <a:pt x="2400013" y="1018045"/>
                </a:lnTo>
                <a:lnTo>
                  <a:pt x="2443142" y="1003065"/>
                </a:lnTo>
                <a:lnTo>
                  <a:pt x="2483500" y="982813"/>
                </a:lnTo>
                <a:lnTo>
                  <a:pt x="2520669" y="957708"/>
                </a:lnTo>
                <a:lnTo>
                  <a:pt x="2554233" y="928165"/>
                </a:lnTo>
                <a:lnTo>
                  <a:pt x="2583776" y="894601"/>
                </a:lnTo>
                <a:lnTo>
                  <a:pt x="2608882" y="857432"/>
                </a:lnTo>
                <a:lnTo>
                  <a:pt x="2629133" y="817074"/>
                </a:lnTo>
                <a:lnTo>
                  <a:pt x="2644114" y="773945"/>
                </a:lnTo>
                <a:lnTo>
                  <a:pt x="2653408" y="728460"/>
                </a:lnTo>
                <a:lnTo>
                  <a:pt x="2656598" y="681036"/>
                </a:lnTo>
                <a:lnTo>
                  <a:pt x="2656598" y="349493"/>
                </a:lnTo>
                <a:lnTo>
                  <a:pt x="2653408" y="302069"/>
                </a:lnTo>
                <a:lnTo>
                  <a:pt x="2644114" y="256584"/>
                </a:lnTo>
                <a:lnTo>
                  <a:pt x="2629133" y="213455"/>
                </a:lnTo>
                <a:lnTo>
                  <a:pt x="2608882" y="173097"/>
                </a:lnTo>
                <a:lnTo>
                  <a:pt x="2583776" y="135928"/>
                </a:lnTo>
                <a:lnTo>
                  <a:pt x="2554233" y="102364"/>
                </a:lnTo>
                <a:lnTo>
                  <a:pt x="2520669" y="72821"/>
                </a:lnTo>
                <a:lnTo>
                  <a:pt x="2483500" y="47716"/>
                </a:lnTo>
                <a:lnTo>
                  <a:pt x="2443142" y="27465"/>
                </a:lnTo>
                <a:lnTo>
                  <a:pt x="2400013" y="12484"/>
                </a:lnTo>
                <a:lnTo>
                  <a:pt x="2354527" y="3190"/>
                </a:lnTo>
                <a:lnTo>
                  <a:pt x="2307103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49389" y="2203748"/>
            <a:ext cx="6243955" cy="40233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spc="-5" dirty="0">
                <a:latin typeface="Arial MT"/>
                <a:cs typeface="Arial MT"/>
              </a:rPr>
              <a:t>Isolated, </a:t>
            </a:r>
            <a:r>
              <a:rPr sz="2400" dirty="0">
                <a:latin typeface="Arial MT"/>
                <a:cs typeface="Arial MT"/>
              </a:rPr>
              <a:t>open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extremity fracture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dirty="0">
                <a:latin typeface="Arial MT"/>
                <a:cs typeface="Arial MT"/>
              </a:rPr>
              <a:t> bleeding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controlled</a:t>
            </a:r>
            <a:endParaRPr sz="2400">
              <a:latin typeface="Arial MT"/>
              <a:cs typeface="Arial MT"/>
            </a:endParaRPr>
          </a:p>
          <a:p>
            <a:pPr marL="12700" marR="648970">
              <a:lnSpc>
                <a:spcPts val="4600"/>
              </a:lnSpc>
              <a:spcBef>
                <a:spcPts val="359"/>
              </a:spcBef>
            </a:pPr>
            <a:r>
              <a:rPr sz="2400" dirty="0">
                <a:latin typeface="Arial MT"/>
                <a:cs typeface="Arial MT"/>
              </a:rPr>
              <a:t>Any </a:t>
            </a:r>
            <a:r>
              <a:rPr sz="2400" spc="-5" dirty="0">
                <a:latin typeface="Arial MT"/>
                <a:cs typeface="Arial MT"/>
              </a:rPr>
              <a:t>casualty with </a:t>
            </a:r>
            <a:r>
              <a:rPr sz="2400" dirty="0">
                <a:latin typeface="Arial MT"/>
                <a:cs typeface="Arial MT"/>
              </a:rPr>
              <a:t>a </a:t>
            </a:r>
            <a:r>
              <a:rPr sz="2400" spc="-5" dirty="0">
                <a:latin typeface="Arial MT"/>
                <a:cs typeface="Arial MT"/>
              </a:rPr>
              <a:t>tourniquet </a:t>
            </a:r>
            <a:r>
              <a:rPr sz="2400" dirty="0">
                <a:latin typeface="Arial MT"/>
                <a:cs typeface="Arial MT"/>
              </a:rPr>
              <a:t>in place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Penetrating </a:t>
            </a:r>
            <a:r>
              <a:rPr sz="2400" dirty="0">
                <a:latin typeface="Arial MT"/>
                <a:cs typeface="Arial MT"/>
              </a:rPr>
              <a:t>or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other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serious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eye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injury</a:t>
            </a:r>
            <a:endParaRPr sz="2400">
              <a:latin typeface="Arial MT"/>
              <a:cs typeface="Arial MT"/>
            </a:endParaRPr>
          </a:p>
          <a:p>
            <a:pPr marL="12700" marR="648970">
              <a:lnSpc>
                <a:spcPts val="2800"/>
              </a:lnSpc>
              <a:spcBef>
                <a:spcPts val="1440"/>
              </a:spcBef>
            </a:pPr>
            <a:r>
              <a:rPr sz="2400" spc="-5" dirty="0">
                <a:latin typeface="Arial MT"/>
                <a:cs typeface="Arial MT"/>
              </a:rPr>
              <a:t>Significant soft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tissue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injury </a:t>
            </a:r>
            <a:r>
              <a:rPr sz="2400" spc="-5" dirty="0">
                <a:latin typeface="Arial MT"/>
                <a:cs typeface="Arial MT"/>
              </a:rPr>
              <a:t>without </a:t>
            </a:r>
            <a:r>
              <a:rPr sz="2400" dirty="0">
                <a:latin typeface="Arial MT"/>
                <a:cs typeface="Arial MT"/>
              </a:rPr>
              <a:t>major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bleeding</a:t>
            </a:r>
            <a:endParaRPr sz="2400">
              <a:latin typeface="Arial MT"/>
              <a:cs typeface="Arial MT"/>
            </a:endParaRPr>
          </a:p>
          <a:p>
            <a:pPr marL="12700" marR="751205">
              <a:lnSpc>
                <a:spcPts val="4600"/>
              </a:lnSpc>
              <a:spcBef>
                <a:spcPts val="160"/>
              </a:spcBef>
            </a:pPr>
            <a:r>
              <a:rPr sz="2400" spc="-5" dirty="0">
                <a:latin typeface="Arial MT"/>
                <a:cs typeface="Arial MT"/>
              </a:rPr>
              <a:t>Extremity </a:t>
            </a:r>
            <a:r>
              <a:rPr sz="2400" dirty="0">
                <a:latin typeface="Arial MT"/>
                <a:cs typeface="Arial MT"/>
              </a:rPr>
              <a:t>injury </a:t>
            </a:r>
            <a:r>
              <a:rPr sz="2400" spc="-5" dirty="0">
                <a:latin typeface="Arial MT"/>
                <a:cs typeface="Arial MT"/>
              </a:rPr>
              <a:t>with </a:t>
            </a:r>
            <a:r>
              <a:rPr sz="2400" dirty="0">
                <a:latin typeface="Arial MT"/>
                <a:cs typeface="Arial MT"/>
              </a:rPr>
              <a:t>absent </a:t>
            </a:r>
            <a:r>
              <a:rPr sz="2400" spc="-5" dirty="0">
                <a:latin typeface="Arial MT"/>
                <a:cs typeface="Arial MT"/>
              </a:rPr>
              <a:t>distal </a:t>
            </a:r>
            <a:r>
              <a:rPr sz="2400" dirty="0">
                <a:latin typeface="Arial MT"/>
                <a:cs typeface="Arial MT"/>
              </a:rPr>
              <a:t>pulses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Burns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10-20%</a:t>
            </a:r>
            <a:r>
              <a:rPr sz="2400" spc="-55" dirty="0">
                <a:latin typeface="Arial MT"/>
                <a:cs typeface="Arial MT"/>
              </a:rPr>
              <a:t> Total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Body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Surface</a:t>
            </a:r>
            <a:r>
              <a:rPr sz="2400" spc="-1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Area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37688" y="730944"/>
            <a:ext cx="555434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82065" marR="5080" indent="-1270000">
              <a:lnSpc>
                <a:spcPts val="4200"/>
              </a:lnSpc>
              <a:spcBef>
                <a:spcPts val="320"/>
              </a:spcBef>
            </a:pPr>
            <a:r>
              <a:rPr sz="3600" spc="-35" dirty="0">
                <a:solidFill>
                  <a:srgbClr val="000000"/>
                </a:solidFill>
              </a:rPr>
              <a:t>CASUALTY</a:t>
            </a:r>
            <a:r>
              <a:rPr sz="3600" spc="-120" dirty="0">
                <a:solidFill>
                  <a:srgbClr val="000000"/>
                </a:solidFill>
              </a:rPr>
              <a:t> </a:t>
            </a:r>
            <a:r>
              <a:rPr sz="3600" spc="-60" dirty="0">
                <a:solidFill>
                  <a:srgbClr val="000000"/>
                </a:solidFill>
              </a:rPr>
              <a:t>EVACUATION </a:t>
            </a:r>
            <a:r>
              <a:rPr sz="3600" spc="-985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921928"/>
                </a:solidFill>
              </a:rPr>
              <a:t>CATEGORIES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260566" y="1813536"/>
            <a:ext cx="2254885" cy="1903095"/>
          </a:xfrm>
          <a:prstGeom prst="rect">
            <a:avLst/>
          </a:prstGeom>
        </p:spPr>
        <p:txBody>
          <a:bodyPr vert="horz" wrap="square" lIns="0" tIns="228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6000" spc="-150" dirty="0">
                <a:latin typeface="Arial MT"/>
                <a:cs typeface="Arial MT"/>
              </a:rPr>
              <a:t>CAT</a:t>
            </a:r>
            <a:r>
              <a:rPr sz="6000" spc="-95" dirty="0">
                <a:latin typeface="Arial MT"/>
                <a:cs typeface="Arial MT"/>
              </a:rPr>
              <a:t> </a:t>
            </a:r>
            <a:r>
              <a:rPr sz="6000" b="1" dirty="0">
                <a:solidFill>
                  <a:srgbClr val="921928"/>
                </a:solidFill>
                <a:latin typeface="Arial"/>
                <a:cs typeface="Arial"/>
              </a:rPr>
              <a:t>B</a:t>
            </a:r>
            <a:endParaRPr sz="60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  <a:spcBef>
                <a:spcPts val="680"/>
              </a:spcBef>
            </a:pPr>
            <a:r>
              <a:rPr sz="2400" b="1" spc="-5" dirty="0">
                <a:latin typeface="Arial"/>
                <a:cs typeface="Arial"/>
              </a:rPr>
              <a:t>Priority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360"/>
              </a:lnSpc>
            </a:pPr>
            <a:r>
              <a:rPr sz="2000" dirty="0">
                <a:latin typeface="Arial MT"/>
                <a:cs typeface="Arial MT"/>
              </a:rPr>
              <a:t>(Serious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Injury)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76851" y="2279380"/>
            <a:ext cx="114300" cy="650875"/>
          </a:xfrm>
          <a:custGeom>
            <a:avLst/>
            <a:gdLst/>
            <a:ahLst/>
            <a:cxnLst/>
            <a:rect l="l" t="t" r="r" b="b"/>
            <a:pathLst>
              <a:path w="114300" h="650875">
                <a:moveTo>
                  <a:pt x="0" y="650640"/>
                </a:moveTo>
                <a:lnTo>
                  <a:pt x="0" y="0"/>
                </a:lnTo>
                <a:lnTo>
                  <a:pt x="114300" y="0"/>
                </a:lnTo>
                <a:lnTo>
                  <a:pt x="114300" y="650640"/>
                </a:lnTo>
                <a:lnTo>
                  <a:pt x="0" y="65064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76851" y="3204383"/>
            <a:ext cx="114300" cy="370205"/>
          </a:xfrm>
          <a:custGeom>
            <a:avLst/>
            <a:gdLst/>
            <a:ahLst/>
            <a:cxnLst/>
            <a:rect l="l" t="t" r="r" b="b"/>
            <a:pathLst>
              <a:path w="114300" h="370204">
                <a:moveTo>
                  <a:pt x="0" y="36975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9750"/>
                </a:lnTo>
                <a:lnTo>
                  <a:pt x="0" y="36975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76851" y="3796665"/>
            <a:ext cx="114300" cy="370205"/>
          </a:xfrm>
          <a:custGeom>
            <a:avLst/>
            <a:gdLst/>
            <a:ahLst/>
            <a:cxnLst/>
            <a:rect l="l" t="t" r="r" b="b"/>
            <a:pathLst>
              <a:path w="114300" h="370204">
                <a:moveTo>
                  <a:pt x="0" y="36975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9750"/>
                </a:lnTo>
                <a:lnTo>
                  <a:pt x="0" y="36975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76851" y="5368852"/>
            <a:ext cx="114300" cy="370205"/>
          </a:xfrm>
          <a:custGeom>
            <a:avLst/>
            <a:gdLst/>
            <a:ahLst/>
            <a:cxnLst/>
            <a:rect l="l" t="t" r="r" b="b"/>
            <a:pathLst>
              <a:path w="114300" h="370204">
                <a:moveTo>
                  <a:pt x="0" y="36975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9750"/>
                </a:lnTo>
                <a:lnTo>
                  <a:pt x="0" y="36975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76851" y="5959097"/>
            <a:ext cx="114300" cy="370205"/>
          </a:xfrm>
          <a:custGeom>
            <a:avLst/>
            <a:gdLst/>
            <a:ahLst/>
            <a:cxnLst/>
            <a:rect l="l" t="t" r="r" b="b"/>
            <a:pathLst>
              <a:path w="114300" h="370204">
                <a:moveTo>
                  <a:pt x="0" y="36975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9750"/>
                </a:lnTo>
                <a:lnTo>
                  <a:pt x="0" y="36975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76851" y="4419607"/>
            <a:ext cx="114300" cy="650875"/>
          </a:xfrm>
          <a:custGeom>
            <a:avLst/>
            <a:gdLst/>
            <a:ahLst/>
            <a:cxnLst/>
            <a:rect l="l" t="t" r="r" b="b"/>
            <a:pathLst>
              <a:path w="114300" h="650875">
                <a:moveTo>
                  <a:pt x="0" y="650640"/>
                </a:moveTo>
                <a:lnTo>
                  <a:pt x="0" y="0"/>
                </a:lnTo>
                <a:lnTo>
                  <a:pt x="114300" y="0"/>
                </a:lnTo>
                <a:lnTo>
                  <a:pt x="114300" y="650640"/>
                </a:lnTo>
                <a:lnTo>
                  <a:pt x="0" y="65064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60252" y="2062289"/>
            <a:ext cx="2656840" cy="1030605"/>
          </a:xfrm>
          <a:custGeom>
            <a:avLst/>
            <a:gdLst/>
            <a:ahLst/>
            <a:cxnLst/>
            <a:rect l="l" t="t" r="r" b="b"/>
            <a:pathLst>
              <a:path w="2656840" h="1030605">
                <a:moveTo>
                  <a:pt x="2307103" y="0"/>
                </a:moveTo>
                <a:lnTo>
                  <a:pt x="349493" y="0"/>
                </a:lnTo>
                <a:lnTo>
                  <a:pt x="302069" y="3190"/>
                </a:lnTo>
                <a:lnTo>
                  <a:pt x="256584" y="12484"/>
                </a:lnTo>
                <a:lnTo>
                  <a:pt x="213455" y="27465"/>
                </a:lnTo>
                <a:lnTo>
                  <a:pt x="173097" y="47716"/>
                </a:lnTo>
                <a:lnTo>
                  <a:pt x="135928" y="72821"/>
                </a:lnTo>
                <a:lnTo>
                  <a:pt x="102364" y="102364"/>
                </a:lnTo>
                <a:lnTo>
                  <a:pt x="72821" y="135928"/>
                </a:lnTo>
                <a:lnTo>
                  <a:pt x="47716" y="173097"/>
                </a:lnTo>
                <a:lnTo>
                  <a:pt x="27464" y="213455"/>
                </a:lnTo>
                <a:lnTo>
                  <a:pt x="12484" y="256584"/>
                </a:lnTo>
                <a:lnTo>
                  <a:pt x="3190" y="302069"/>
                </a:lnTo>
                <a:lnTo>
                  <a:pt x="0" y="349493"/>
                </a:lnTo>
                <a:lnTo>
                  <a:pt x="0" y="681036"/>
                </a:lnTo>
                <a:lnTo>
                  <a:pt x="3190" y="728460"/>
                </a:lnTo>
                <a:lnTo>
                  <a:pt x="12484" y="773945"/>
                </a:lnTo>
                <a:lnTo>
                  <a:pt x="27464" y="817075"/>
                </a:lnTo>
                <a:lnTo>
                  <a:pt x="47716" y="857432"/>
                </a:lnTo>
                <a:lnTo>
                  <a:pt x="72821" y="894601"/>
                </a:lnTo>
                <a:lnTo>
                  <a:pt x="102364" y="928166"/>
                </a:lnTo>
                <a:lnTo>
                  <a:pt x="135928" y="957708"/>
                </a:lnTo>
                <a:lnTo>
                  <a:pt x="173097" y="982814"/>
                </a:lnTo>
                <a:lnTo>
                  <a:pt x="213455" y="1003065"/>
                </a:lnTo>
                <a:lnTo>
                  <a:pt x="256584" y="1018045"/>
                </a:lnTo>
                <a:lnTo>
                  <a:pt x="302069" y="1027339"/>
                </a:lnTo>
                <a:lnTo>
                  <a:pt x="349493" y="1030530"/>
                </a:lnTo>
                <a:lnTo>
                  <a:pt x="2307103" y="1030530"/>
                </a:lnTo>
                <a:lnTo>
                  <a:pt x="2354527" y="1027339"/>
                </a:lnTo>
                <a:lnTo>
                  <a:pt x="2400013" y="1018045"/>
                </a:lnTo>
                <a:lnTo>
                  <a:pt x="2443142" y="1003065"/>
                </a:lnTo>
                <a:lnTo>
                  <a:pt x="2483500" y="982814"/>
                </a:lnTo>
                <a:lnTo>
                  <a:pt x="2520669" y="957708"/>
                </a:lnTo>
                <a:lnTo>
                  <a:pt x="2554233" y="928166"/>
                </a:lnTo>
                <a:lnTo>
                  <a:pt x="2583776" y="894601"/>
                </a:lnTo>
                <a:lnTo>
                  <a:pt x="2608882" y="857432"/>
                </a:lnTo>
                <a:lnTo>
                  <a:pt x="2629133" y="817075"/>
                </a:lnTo>
                <a:lnTo>
                  <a:pt x="2644114" y="773945"/>
                </a:lnTo>
                <a:lnTo>
                  <a:pt x="2653408" y="728460"/>
                </a:lnTo>
                <a:lnTo>
                  <a:pt x="2656598" y="681036"/>
                </a:lnTo>
                <a:lnTo>
                  <a:pt x="2656598" y="349493"/>
                </a:lnTo>
                <a:lnTo>
                  <a:pt x="2653408" y="302069"/>
                </a:lnTo>
                <a:lnTo>
                  <a:pt x="2644114" y="256584"/>
                </a:lnTo>
                <a:lnTo>
                  <a:pt x="2629133" y="213455"/>
                </a:lnTo>
                <a:lnTo>
                  <a:pt x="2608882" y="173097"/>
                </a:lnTo>
                <a:lnTo>
                  <a:pt x="2583776" y="135928"/>
                </a:lnTo>
                <a:lnTo>
                  <a:pt x="2554233" y="102364"/>
                </a:lnTo>
                <a:lnTo>
                  <a:pt x="2520669" y="72821"/>
                </a:lnTo>
                <a:lnTo>
                  <a:pt x="2483500" y="47716"/>
                </a:lnTo>
                <a:lnTo>
                  <a:pt x="2443142" y="27465"/>
                </a:lnTo>
                <a:lnTo>
                  <a:pt x="2400013" y="12484"/>
                </a:lnTo>
                <a:lnTo>
                  <a:pt x="2354527" y="3190"/>
                </a:lnTo>
                <a:lnTo>
                  <a:pt x="2307103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98871" y="2234949"/>
            <a:ext cx="5294630" cy="308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Concussion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(mild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TBI)</a:t>
            </a:r>
            <a:endParaRPr sz="2400">
              <a:latin typeface="Arial MT"/>
              <a:cs typeface="Arial MT"/>
            </a:endParaRPr>
          </a:p>
          <a:p>
            <a:pPr marL="12700" marR="223520">
              <a:lnSpc>
                <a:spcPts val="2800"/>
              </a:lnSpc>
              <a:spcBef>
                <a:spcPts val="1880"/>
              </a:spcBef>
            </a:pPr>
            <a:r>
              <a:rPr sz="2400" spc="-5" dirty="0">
                <a:latin typeface="Arial MT"/>
                <a:cs typeface="Arial MT"/>
              </a:rPr>
              <a:t>Gunshot </a:t>
            </a:r>
            <a:r>
              <a:rPr sz="2400" dirty="0">
                <a:latin typeface="Arial MT"/>
                <a:cs typeface="Arial MT"/>
              </a:rPr>
              <a:t>wound </a:t>
            </a:r>
            <a:r>
              <a:rPr sz="2400" spc="-5" dirty="0">
                <a:latin typeface="Arial MT"/>
                <a:cs typeface="Arial MT"/>
              </a:rPr>
              <a:t>to extremity </a:t>
            </a:r>
            <a:r>
              <a:rPr sz="2400" dirty="0">
                <a:latin typeface="Arial MT"/>
                <a:cs typeface="Arial MT"/>
              </a:rPr>
              <a:t>–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bleeding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controlled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without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tourniquet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4600"/>
              </a:lnSpc>
              <a:spcBef>
                <a:spcPts val="160"/>
              </a:spcBef>
            </a:pPr>
            <a:r>
              <a:rPr sz="2400" dirty="0">
                <a:latin typeface="Arial MT"/>
                <a:cs typeface="Arial MT"/>
              </a:rPr>
              <a:t>Minor</a:t>
            </a:r>
            <a:r>
              <a:rPr sz="2400" spc="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soft</a:t>
            </a:r>
            <a:r>
              <a:rPr sz="2400" spc="8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tissue</a:t>
            </a:r>
            <a:r>
              <a:rPr sz="2400" spc="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shrapnel</a:t>
            </a:r>
            <a:r>
              <a:rPr sz="2400" spc="8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injury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Closed</a:t>
            </a:r>
            <a:r>
              <a:rPr sz="2400" spc="-5" dirty="0">
                <a:latin typeface="Arial MT"/>
                <a:cs typeface="Arial MT"/>
              </a:rPr>
              <a:t> fracture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intact distal</a:t>
            </a:r>
            <a:r>
              <a:rPr sz="2400" dirty="0">
                <a:latin typeface="Arial MT"/>
                <a:cs typeface="Arial MT"/>
              </a:rPr>
              <a:t> pulses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Burns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&lt;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10%</a:t>
            </a:r>
            <a:r>
              <a:rPr sz="2400" spc="-55" dirty="0">
                <a:latin typeface="Arial MT"/>
                <a:cs typeface="Arial MT"/>
              </a:rPr>
              <a:t> Total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Body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Surface</a:t>
            </a:r>
            <a:r>
              <a:rPr sz="2400" spc="-1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Area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37688" y="730944"/>
            <a:ext cx="555434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82065" marR="5080" indent="-1270000">
              <a:lnSpc>
                <a:spcPts val="4200"/>
              </a:lnSpc>
              <a:spcBef>
                <a:spcPts val="320"/>
              </a:spcBef>
            </a:pPr>
            <a:r>
              <a:rPr sz="3600" spc="-35" dirty="0">
                <a:solidFill>
                  <a:srgbClr val="000000"/>
                </a:solidFill>
              </a:rPr>
              <a:t>CASUALTY</a:t>
            </a:r>
            <a:r>
              <a:rPr sz="3600" spc="-120" dirty="0">
                <a:solidFill>
                  <a:srgbClr val="000000"/>
                </a:solidFill>
              </a:rPr>
              <a:t> </a:t>
            </a:r>
            <a:r>
              <a:rPr sz="3600" spc="-60" dirty="0">
                <a:solidFill>
                  <a:srgbClr val="000000"/>
                </a:solidFill>
              </a:rPr>
              <a:t>EVACUATION </a:t>
            </a:r>
            <a:r>
              <a:rPr sz="3600" spc="-985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921928"/>
                </a:solidFill>
              </a:rPr>
              <a:t>CATEGORIES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257611" y="1807069"/>
            <a:ext cx="2778760" cy="1903095"/>
          </a:xfrm>
          <a:prstGeom prst="rect">
            <a:avLst/>
          </a:prstGeom>
        </p:spPr>
        <p:txBody>
          <a:bodyPr vert="horz" wrap="square" lIns="0" tIns="228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6000" spc="-150" dirty="0">
                <a:latin typeface="Arial MT"/>
                <a:cs typeface="Arial MT"/>
              </a:rPr>
              <a:t>CAT</a:t>
            </a:r>
            <a:r>
              <a:rPr sz="6000" spc="-50" dirty="0">
                <a:latin typeface="Arial MT"/>
                <a:cs typeface="Arial MT"/>
              </a:rPr>
              <a:t> </a:t>
            </a:r>
            <a:r>
              <a:rPr sz="6000" b="1" dirty="0">
                <a:solidFill>
                  <a:srgbClr val="921928"/>
                </a:solidFill>
                <a:latin typeface="Arial"/>
                <a:cs typeface="Arial"/>
              </a:rPr>
              <a:t>C</a:t>
            </a:r>
            <a:endParaRPr sz="60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  <a:spcBef>
                <a:spcPts val="680"/>
              </a:spcBef>
            </a:pPr>
            <a:r>
              <a:rPr sz="2400" b="1" spc="-5" dirty="0">
                <a:latin typeface="Arial"/>
                <a:cs typeface="Arial"/>
              </a:rPr>
              <a:t>Routine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360"/>
              </a:lnSpc>
            </a:pPr>
            <a:r>
              <a:rPr sz="2000" dirty="0">
                <a:latin typeface="Arial MT"/>
                <a:cs typeface="Arial MT"/>
              </a:rPr>
              <a:t>(Mild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Moderate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Injury)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44038" y="2292213"/>
            <a:ext cx="114300" cy="370205"/>
          </a:xfrm>
          <a:custGeom>
            <a:avLst/>
            <a:gdLst/>
            <a:ahLst/>
            <a:cxnLst/>
            <a:rect l="l" t="t" r="r" b="b"/>
            <a:pathLst>
              <a:path w="114300" h="370205">
                <a:moveTo>
                  <a:pt x="0" y="36975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9750"/>
                </a:lnTo>
                <a:lnTo>
                  <a:pt x="0" y="36975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44038" y="2910126"/>
            <a:ext cx="114300" cy="650875"/>
          </a:xfrm>
          <a:custGeom>
            <a:avLst/>
            <a:gdLst/>
            <a:ahLst/>
            <a:cxnLst/>
            <a:rect l="l" t="t" r="r" b="b"/>
            <a:pathLst>
              <a:path w="114300" h="650875">
                <a:moveTo>
                  <a:pt x="0" y="650640"/>
                </a:moveTo>
                <a:lnTo>
                  <a:pt x="0" y="0"/>
                </a:lnTo>
                <a:lnTo>
                  <a:pt x="114300" y="0"/>
                </a:lnTo>
                <a:lnTo>
                  <a:pt x="114300" y="650640"/>
                </a:lnTo>
                <a:lnTo>
                  <a:pt x="0" y="65064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44038" y="3817477"/>
            <a:ext cx="114300" cy="370205"/>
          </a:xfrm>
          <a:custGeom>
            <a:avLst/>
            <a:gdLst/>
            <a:ahLst/>
            <a:cxnLst/>
            <a:rect l="l" t="t" r="r" b="b"/>
            <a:pathLst>
              <a:path w="114300" h="370204">
                <a:moveTo>
                  <a:pt x="0" y="36975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9750"/>
                </a:lnTo>
                <a:lnTo>
                  <a:pt x="0" y="36975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26333" y="4402138"/>
            <a:ext cx="114300" cy="370205"/>
          </a:xfrm>
          <a:custGeom>
            <a:avLst/>
            <a:gdLst/>
            <a:ahLst/>
            <a:cxnLst/>
            <a:rect l="l" t="t" r="r" b="b"/>
            <a:pathLst>
              <a:path w="114300" h="370204">
                <a:moveTo>
                  <a:pt x="0" y="36975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9750"/>
                </a:lnTo>
                <a:lnTo>
                  <a:pt x="0" y="36975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26333" y="5003424"/>
            <a:ext cx="114300" cy="370205"/>
          </a:xfrm>
          <a:custGeom>
            <a:avLst/>
            <a:gdLst/>
            <a:ahLst/>
            <a:cxnLst/>
            <a:rect l="l" t="t" r="r" b="b"/>
            <a:pathLst>
              <a:path w="114300" h="370204">
                <a:moveTo>
                  <a:pt x="0" y="36975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69750"/>
                </a:lnTo>
                <a:lnTo>
                  <a:pt x="0" y="36975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852005" y="1802351"/>
            <a:ext cx="3441700" cy="4535805"/>
            <a:chOff x="7852005" y="1802351"/>
            <a:chExt cx="3441700" cy="4535805"/>
          </a:xfrm>
        </p:grpSpPr>
        <p:sp>
          <p:nvSpPr>
            <p:cNvPr id="5" name="object 5"/>
            <p:cNvSpPr/>
            <p:nvPr/>
          </p:nvSpPr>
          <p:spPr>
            <a:xfrm>
              <a:off x="7852005" y="1802351"/>
              <a:ext cx="3441700" cy="4535805"/>
            </a:xfrm>
            <a:custGeom>
              <a:avLst/>
              <a:gdLst/>
              <a:ahLst/>
              <a:cxnLst/>
              <a:rect l="l" t="t" r="r" b="b"/>
              <a:pathLst>
                <a:path w="3441700" h="4535805">
                  <a:moveTo>
                    <a:pt x="3279156" y="0"/>
                  </a:moveTo>
                  <a:lnTo>
                    <a:pt x="162479" y="0"/>
                  </a:lnTo>
                  <a:lnTo>
                    <a:pt x="119286" y="5803"/>
                  </a:lnTo>
                  <a:lnTo>
                    <a:pt x="80473" y="22183"/>
                  </a:lnTo>
                  <a:lnTo>
                    <a:pt x="47589" y="47589"/>
                  </a:lnTo>
                  <a:lnTo>
                    <a:pt x="22183" y="80473"/>
                  </a:lnTo>
                  <a:lnTo>
                    <a:pt x="5803" y="119286"/>
                  </a:lnTo>
                  <a:lnTo>
                    <a:pt x="0" y="162479"/>
                  </a:lnTo>
                  <a:lnTo>
                    <a:pt x="0" y="4372934"/>
                  </a:lnTo>
                  <a:lnTo>
                    <a:pt x="5803" y="4416127"/>
                  </a:lnTo>
                  <a:lnTo>
                    <a:pt x="22183" y="4454940"/>
                  </a:lnTo>
                  <a:lnTo>
                    <a:pt x="47589" y="4487824"/>
                  </a:lnTo>
                  <a:lnTo>
                    <a:pt x="80473" y="4513230"/>
                  </a:lnTo>
                  <a:lnTo>
                    <a:pt x="119286" y="4529610"/>
                  </a:lnTo>
                  <a:lnTo>
                    <a:pt x="162479" y="4535413"/>
                  </a:lnTo>
                  <a:lnTo>
                    <a:pt x="3279156" y="4535413"/>
                  </a:lnTo>
                  <a:lnTo>
                    <a:pt x="3322349" y="4529610"/>
                  </a:lnTo>
                  <a:lnTo>
                    <a:pt x="3361162" y="4513230"/>
                  </a:lnTo>
                  <a:lnTo>
                    <a:pt x="3394046" y="4487824"/>
                  </a:lnTo>
                  <a:lnTo>
                    <a:pt x="3419453" y="4454940"/>
                  </a:lnTo>
                  <a:lnTo>
                    <a:pt x="3435832" y="4416127"/>
                  </a:lnTo>
                  <a:lnTo>
                    <a:pt x="3441636" y="4372934"/>
                  </a:lnTo>
                  <a:lnTo>
                    <a:pt x="3441636" y="162479"/>
                  </a:lnTo>
                  <a:lnTo>
                    <a:pt x="3435832" y="119286"/>
                  </a:lnTo>
                  <a:lnTo>
                    <a:pt x="3419453" y="80473"/>
                  </a:lnTo>
                  <a:lnTo>
                    <a:pt x="3394046" y="47589"/>
                  </a:lnTo>
                  <a:lnTo>
                    <a:pt x="3361162" y="22183"/>
                  </a:lnTo>
                  <a:lnTo>
                    <a:pt x="3322349" y="5803"/>
                  </a:lnTo>
                  <a:lnTo>
                    <a:pt x="3279156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70659" y="2750362"/>
              <a:ext cx="114300" cy="3279140"/>
            </a:xfrm>
            <a:custGeom>
              <a:avLst/>
              <a:gdLst/>
              <a:ahLst/>
              <a:cxnLst/>
              <a:rect l="l" t="t" r="r" b="b"/>
              <a:pathLst>
                <a:path w="114300" h="3279140">
                  <a:moveTo>
                    <a:pt x="114300" y="2414651"/>
                  </a:moveTo>
                  <a:lnTo>
                    <a:pt x="0" y="2414651"/>
                  </a:lnTo>
                  <a:lnTo>
                    <a:pt x="0" y="3278657"/>
                  </a:lnTo>
                  <a:lnTo>
                    <a:pt x="114300" y="3278657"/>
                  </a:lnTo>
                  <a:lnTo>
                    <a:pt x="114300" y="2414651"/>
                  </a:lnTo>
                  <a:close/>
                </a:path>
                <a:path w="114300" h="3279140">
                  <a:moveTo>
                    <a:pt x="114300" y="0"/>
                  </a:moveTo>
                  <a:lnTo>
                    <a:pt x="0" y="0"/>
                  </a:lnTo>
                  <a:lnTo>
                    <a:pt x="0" y="1080008"/>
                  </a:lnTo>
                  <a:lnTo>
                    <a:pt x="114300" y="1080008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62230" y="1625593"/>
            <a:ext cx="44716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 MT"/>
                <a:cs typeface="Arial MT"/>
              </a:rPr>
              <a:t>The</a:t>
            </a:r>
            <a:r>
              <a:rPr sz="2800" spc="-15" dirty="0">
                <a:latin typeface="Arial MT"/>
                <a:cs typeface="Arial MT"/>
              </a:rPr>
              <a:t> </a:t>
            </a:r>
            <a:r>
              <a:rPr sz="2800" b="1" spc="-5" dirty="0">
                <a:latin typeface="Arial"/>
                <a:cs typeface="Arial"/>
              </a:rPr>
              <a:t>MIST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report </a:t>
            </a:r>
            <a:r>
              <a:rPr sz="2800" spc="-5" dirty="0">
                <a:latin typeface="Arial MT"/>
                <a:cs typeface="Arial MT"/>
              </a:rPr>
              <a:t>stands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for: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46480" y="2260593"/>
            <a:ext cx="4981575" cy="382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329"/>
              </a:lnSpc>
              <a:spcBef>
                <a:spcPts val="100"/>
              </a:spcBef>
            </a:pPr>
            <a:r>
              <a:rPr sz="2800" dirty="0">
                <a:latin typeface="Arial MT"/>
                <a:cs typeface="Arial MT"/>
              </a:rPr>
              <a:t>Mechanism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of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Injury</a:t>
            </a:r>
            <a:endParaRPr sz="2800">
              <a:latin typeface="Arial MT"/>
              <a:cs typeface="Arial MT"/>
            </a:endParaRPr>
          </a:p>
          <a:p>
            <a:pPr marL="12700" marR="613410">
              <a:lnSpc>
                <a:spcPts val="2300"/>
              </a:lnSpc>
              <a:spcBef>
                <a:spcPts val="125"/>
              </a:spcBef>
            </a:pPr>
            <a:r>
              <a:rPr sz="2000" spc="-5" dirty="0">
                <a:latin typeface="Arial MT"/>
                <a:cs typeface="Arial MT"/>
              </a:rPr>
              <a:t>(IED, </a:t>
            </a:r>
            <a:r>
              <a:rPr sz="2000" spc="-30" dirty="0">
                <a:latin typeface="Arial MT"/>
                <a:cs typeface="Arial MT"/>
              </a:rPr>
              <a:t>GSW, </a:t>
            </a:r>
            <a:r>
              <a:rPr sz="2000" spc="-5" dirty="0">
                <a:latin typeface="Arial MT"/>
                <a:cs typeface="Arial MT"/>
              </a:rPr>
              <a:t>RPG, motor </a:t>
            </a:r>
            <a:r>
              <a:rPr sz="2000" dirty="0">
                <a:latin typeface="Arial MT"/>
                <a:cs typeface="Arial MT"/>
              </a:rPr>
              <a:t>vehicle crash,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fall,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etc.)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3329"/>
              </a:lnSpc>
              <a:spcBef>
                <a:spcPts val="1545"/>
              </a:spcBef>
            </a:pPr>
            <a:r>
              <a:rPr sz="2800" spc="-40" dirty="0">
                <a:latin typeface="Arial MT"/>
                <a:cs typeface="Arial MT"/>
              </a:rPr>
              <a:t>Type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of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Injury</a:t>
            </a:r>
            <a:endParaRPr sz="2800">
              <a:latin typeface="Arial MT"/>
              <a:cs typeface="Arial MT"/>
            </a:endParaRPr>
          </a:p>
          <a:p>
            <a:pPr marL="12700">
              <a:lnSpc>
                <a:spcPts val="2370"/>
              </a:lnSpc>
            </a:pPr>
            <a:r>
              <a:rPr sz="2000" spc="-5" dirty="0">
                <a:latin typeface="Arial MT"/>
                <a:cs typeface="Arial MT"/>
              </a:rPr>
              <a:t>(found and/or suspected)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3329"/>
              </a:lnSpc>
              <a:spcBef>
                <a:spcPts val="1605"/>
              </a:spcBef>
            </a:pPr>
            <a:r>
              <a:rPr sz="2800" dirty="0">
                <a:latin typeface="Arial MT"/>
                <a:cs typeface="Arial MT"/>
              </a:rPr>
              <a:t>Signs</a:t>
            </a:r>
            <a:endParaRPr sz="2800">
              <a:latin typeface="Arial MT"/>
              <a:cs typeface="Arial MT"/>
            </a:endParaRPr>
          </a:p>
          <a:p>
            <a:pPr marL="12700">
              <a:lnSpc>
                <a:spcPts val="2370"/>
              </a:lnSpc>
            </a:pPr>
            <a:r>
              <a:rPr sz="2000" dirty="0">
                <a:latin typeface="Arial MT"/>
                <a:cs typeface="Arial MT"/>
              </a:rPr>
              <a:t>(pulse</a:t>
            </a:r>
            <a:r>
              <a:rPr sz="2000" spc="-5" dirty="0">
                <a:latin typeface="Arial MT"/>
                <a:cs typeface="Arial MT"/>
              </a:rPr>
              <a:t> rate, </a:t>
            </a:r>
            <a:r>
              <a:rPr sz="2000" dirty="0">
                <a:latin typeface="Arial MT"/>
                <a:cs typeface="Arial MT"/>
              </a:rPr>
              <a:t>blood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pressure,</a:t>
            </a:r>
            <a:r>
              <a:rPr sz="2000" spc="-5" dirty="0">
                <a:latin typeface="Arial MT"/>
                <a:cs typeface="Arial MT"/>
              </a:rPr>
              <a:t> respiratory rate)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3329"/>
              </a:lnSpc>
              <a:spcBef>
                <a:spcPts val="1605"/>
              </a:spcBef>
            </a:pPr>
            <a:r>
              <a:rPr sz="2800" spc="-15" dirty="0">
                <a:latin typeface="Arial MT"/>
                <a:cs typeface="Arial MT"/>
              </a:rPr>
              <a:t>Treatment</a:t>
            </a:r>
            <a:r>
              <a:rPr sz="2800" spc="-3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Given</a:t>
            </a:r>
            <a:endParaRPr sz="2800">
              <a:latin typeface="Arial MT"/>
              <a:cs typeface="Arial MT"/>
            </a:endParaRPr>
          </a:p>
          <a:p>
            <a:pPr marL="12700">
              <a:lnSpc>
                <a:spcPts val="2370"/>
              </a:lnSpc>
            </a:pPr>
            <a:r>
              <a:rPr sz="2000" spc="-5" dirty="0">
                <a:latin typeface="Arial MT"/>
                <a:cs typeface="Arial MT"/>
              </a:rPr>
              <a:t>(tourniquet,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blood,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meds,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etc.)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09041" y="2719010"/>
            <a:ext cx="2427605" cy="32207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May change as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status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interventions performed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change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000"/>
              </a:spcBef>
            </a:pPr>
            <a:r>
              <a:rPr sz="1800" dirty="0">
                <a:latin typeface="Arial MT"/>
                <a:cs typeface="Arial MT"/>
              </a:rPr>
              <a:t>Conveys </a:t>
            </a:r>
            <a:r>
              <a:rPr sz="1800" spc="-5" dirty="0">
                <a:latin typeface="Arial MT"/>
                <a:cs typeface="Arial MT"/>
              </a:rPr>
              <a:t>additional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 information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that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may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required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theater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policy</a:t>
            </a:r>
            <a:endParaRPr sz="1800">
              <a:latin typeface="Arial MT"/>
              <a:cs typeface="Arial MT"/>
            </a:endParaRPr>
          </a:p>
          <a:p>
            <a:pPr marL="12700" marR="322580">
              <a:lnSpc>
                <a:spcPts val="2100"/>
              </a:lnSpc>
              <a:spcBef>
                <a:spcPts val="1000"/>
              </a:spcBef>
            </a:pPr>
            <a:r>
              <a:rPr sz="1800" dirty="0">
                <a:latin typeface="Arial MT"/>
                <a:cs typeface="Arial MT"/>
              </a:rPr>
              <a:t>Helps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better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prepare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receiving medical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personnel/facility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11493" y="2156824"/>
            <a:ext cx="10077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Report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75883" y="2362714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634550" y="0"/>
                </a:moveTo>
                <a:lnTo>
                  <a:pt x="126913" y="0"/>
                </a:lnTo>
                <a:lnTo>
                  <a:pt x="77513" y="9973"/>
                </a:lnTo>
                <a:lnTo>
                  <a:pt x="37172" y="37171"/>
                </a:lnTo>
                <a:lnTo>
                  <a:pt x="9973" y="77512"/>
                </a:lnTo>
                <a:lnTo>
                  <a:pt x="0" y="126912"/>
                </a:lnTo>
                <a:lnTo>
                  <a:pt x="0" y="634549"/>
                </a:lnTo>
                <a:lnTo>
                  <a:pt x="9973" y="683949"/>
                </a:lnTo>
                <a:lnTo>
                  <a:pt x="37172" y="724290"/>
                </a:lnTo>
                <a:lnTo>
                  <a:pt x="77513" y="751489"/>
                </a:lnTo>
                <a:lnTo>
                  <a:pt x="126913" y="761462"/>
                </a:lnTo>
                <a:lnTo>
                  <a:pt x="634550" y="761462"/>
                </a:lnTo>
                <a:lnTo>
                  <a:pt x="683950" y="751489"/>
                </a:lnTo>
                <a:lnTo>
                  <a:pt x="724290" y="724290"/>
                </a:lnTo>
                <a:lnTo>
                  <a:pt x="751489" y="683949"/>
                </a:lnTo>
                <a:lnTo>
                  <a:pt x="761462" y="634549"/>
                </a:lnTo>
                <a:lnTo>
                  <a:pt x="761462" y="126912"/>
                </a:lnTo>
                <a:lnTo>
                  <a:pt x="751489" y="77512"/>
                </a:lnTo>
                <a:lnTo>
                  <a:pt x="724290" y="37171"/>
                </a:lnTo>
                <a:lnTo>
                  <a:pt x="683950" y="9973"/>
                </a:lnTo>
                <a:lnTo>
                  <a:pt x="634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11173" y="2361887"/>
            <a:ext cx="4914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4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86318" y="3573256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634549" y="0"/>
                </a:moveTo>
                <a:lnTo>
                  <a:pt x="126912" y="0"/>
                </a:lnTo>
                <a:lnTo>
                  <a:pt x="77512" y="9973"/>
                </a:lnTo>
                <a:lnTo>
                  <a:pt x="37171" y="37172"/>
                </a:lnTo>
                <a:lnTo>
                  <a:pt x="9973" y="77513"/>
                </a:lnTo>
                <a:lnTo>
                  <a:pt x="0" y="126913"/>
                </a:lnTo>
                <a:lnTo>
                  <a:pt x="0" y="634550"/>
                </a:lnTo>
                <a:lnTo>
                  <a:pt x="9973" y="683950"/>
                </a:lnTo>
                <a:lnTo>
                  <a:pt x="37171" y="724291"/>
                </a:lnTo>
                <a:lnTo>
                  <a:pt x="77512" y="751489"/>
                </a:lnTo>
                <a:lnTo>
                  <a:pt x="126912" y="761462"/>
                </a:lnTo>
                <a:lnTo>
                  <a:pt x="634549" y="761462"/>
                </a:lnTo>
                <a:lnTo>
                  <a:pt x="683949" y="751489"/>
                </a:lnTo>
                <a:lnTo>
                  <a:pt x="724290" y="724291"/>
                </a:lnTo>
                <a:lnTo>
                  <a:pt x="751489" y="683950"/>
                </a:lnTo>
                <a:lnTo>
                  <a:pt x="761462" y="634550"/>
                </a:lnTo>
                <a:lnTo>
                  <a:pt x="761462" y="126913"/>
                </a:lnTo>
                <a:lnTo>
                  <a:pt x="751489" y="77513"/>
                </a:lnTo>
                <a:lnTo>
                  <a:pt x="724290" y="37172"/>
                </a:lnTo>
                <a:lnTo>
                  <a:pt x="683949" y="9973"/>
                </a:lnTo>
                <a:lnTo>
                  <a:pt x="634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5824" y="4502661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634550" y="0"/>
                </a:moveTo>
                <a:lnTo>
                  <a:pt x="126912" y="0"/>
                </a:lnTo>
                <a:lnTo>
                  <a:pt x="77512" y="9973"/>
                </a:lnTo>
                <a:lnTo>
                  <a:pt x="37171" y="37172"/>
                </a:lnTo>
                <a:lnTo>
                  <a:pt x="9973" y="77513"/>
                </a:lnTo>
                <a:lnTo>
                  <a:pt x="0" y="126913"/>
                </a:lnTo>
                <a:lnTo>
                  <a:pt x="0" y="634550"/>
                </a:lnTo>
                <a:lnTo>
                  <a:pt x="9973" y="683950"/>
                </a:lnTo>
                <a:lnTo>
                  <a:pt x="37171" y="724290"/>
                </a:lnTo>
                <a:lnTo>
                  <a:pt x="77512" y="751489"/>
                </a:lnTo>
                <a:lnTo>
                  <a:pt x="126912" y="761462"/>
                </a:lnTo>
                <a:lnTo>
                  <a:pt x="634550" y="761462"/>
                </a:lnTo>
                <a:lnTo>
                  <a:pt x="683950" y="751489"/>
                </a:lnTo>
                <a:lnTo>
                  <a:pt x="724290" y="724290"/>
                </a:lnTo>
                <a:lnTo>
                  <a:pt x="751489" y="683950"/>
                </a:lnTo>
                <a:lnTo>
                  <a:pt x="761462" y="634550"/>
                </a:lnTo>
                <a:lnTo>
                  <a:pt x="761462" y="126913"/>
                </a:lnTo>
                <a:lnTo>
                  <a:pt x="751489" y="77513"/>
                </a:lnTo>
                <a:lnTo>
                  <a:pt x="724290" y="37172"/>
                </a:lnTo>
                <a:lnTo>
                  <a:pt x="683950" y="9973"/>
                </a:lnTo>
                <a:lnTo>
                  <a:pt x="634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96258" y="5517729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634549" y="0"/>
                </a:moveTo>
                <a:lnTo>
                  <a:pt x="126912" y="0"/>
                </a:lnTo>
                <a:lnTo>
                  <a:pt x="77512" y="9973"/>
                </a:lnTo>
                <a:lnTo>
                  <a:pt x="37171" y="37172"/>
                </a:lnTo>
                <a:lnTo>
                  <a:pt x="9973" y="77512"/>
                </a:lnTo>
                <a:lnTo>
                  <a:pt x="0" y="126913"/>
                </a:lnTo>
                <a:lnTo>
                  <a:pt x="0" y="634550"/>
                </a:lnTo>
                <a:lnTo>
                  <a:pt x="9973" y="683950"/>
                </a:lnTo>
                <a:lnTo>
                  <a:pt x="37171" y="724291"/>
                </a:lnTo>
                <a:lnTo>
                  <a:pt x="77512" y="751489"/>
                </a:lnTo>
                <a:lnTo>
                  <a:pt x="126912" y="761463"/>
                </a:lnTo>
                <a:lnTo>
                  <a:pt x="634549" y="761463"/>
                </a:lnTo>
                <a:lnTo>
                  <a:pt x="683949" y="751489"/>
                </a:lnTo>
                <a:lnTo>
                  <a:pt x="724290" y="724291"/>
                </a:lnTo>
                <a:lnTo>
                  <a:pt x="751489" y="683950"/>
                </a:lnTo>
                <a:lnTo>
                  <a:pt x="761462" y="634550"/>
                </a:lnTo>
                <a:lnTo>
                  <a:pt x="761462" y="126913"/>
                </a:lnTo>
                <a:lnTo>
                  <a:pt x="751489" y="77512"/>
                </a:lnTo>
                <a:lnTo>
                  <a:pt x="724290" y="37172"/>
                </a:lnTo>
                <a:lnTo>
                  <a:pt x="683949" y="9973"/>
                </a:lnTo>
                <a:lnTo>
                  <a:pt x="634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67497" y="3313584"/>
            <a:ext cx="398145" cy="289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9220">
              <a:lnSpc>
                <a:spcPct val="138600"/>
              </a:lnSpc>
              <a:spcBef>
                <a:spcPts val="100"/>
              </a:spcBef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4400" b="1" spc="-1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44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2710"/>
              </a:spcBef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44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539959" y="730944"/>
            <a:ext cx="3149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MIST</a:t>
            </a:r>
            <a:r>
              <a:rPr sz="3600" spc="-6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REPORT</a:t>
            </a:r>
            <a:endParaRPr sz="3600"/>
          </a:p>
        </p:txBody>
      </p:sp>
      <p:grpSp>
        <p:nvGrpSpPr>
          <p:cNvPr id="18" name="object 18"/>
          <p:cNvGrpSpPr/>
          <p:nvPr/>
        </p:nvGrpSpPr>
        <p:grpSpPr>
          <a:xfrm>
            <a:off x="8130245" y="2169957"/>
            <a:ext cx="1503045" cy="2872740"/>
            <a:chOff x="8130245" y="2169957"/>
            <a:chExt cx="1503045" cy="2872740"/>
          </a:xfrm>
        </p:grpSpPr>
        <p:sp>
          <p:nvSpPr>
            <p:cNvPr id="19" name="object 19"/>
            <p:cNvSpPr/>
            <p:nvPr/>
          </p:nvSpPr>
          <p:spPr>
            <a:xfrm>
              <a:off x="8170665" y="3962661"/>
              <a:ext cx="114300" cy="1080135"/>
            </a:xfrm>
            <a:custGeom>
              <a:avLst/>
              <a:gdLst/>
              <a:ahLst/>
              <a:cxnLst/>
              <a:rect l="l" t="t" r="r" b="b"/>
              <a:pathLst>
                <a:path w="114300" h="1080135">
                  <a:moveTo>
                    <a:pt x="0" y="1079999"/>
                  </a:moveTo>
                  <a:lnTo>
                    <a:pt x="0" y="0"/>
                  </a:lnTo>
                  <a:lnTo>
                    <a:pt x="114300" y="0"/>
                  </a:lnTo>
                  <a:lnTo>
                    <a:pt x="114300" y="1079999"/>
                  </a:lnTo>
                  <a:lnTo>
                    <a:pt x="0" y="1079999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30235" y="2169959"/>
              <a:ext cx="1503045" cy="352425"/>
            </a:xfrm>
            <a:custGeom>
              <a:avLst/>
              <a:gdLst/>
              <a:ahLst/>
              <a:cxnLst/>
              <a:rect l="l" t="t" r="r" b="b"/>
              <a:pathLst>
                <a:path w="1503045" h="352425">
                  <a:moveTo>
                    <a:pt x="352310" y="58724"/>
                  </a:moveTo>
                  <a:lnTo>
                    <a:pt x="347700" y="35864"/>
                  </a:lnTo>
                  <a:lnTo>
                    <a:pt x="335114" y="17208"/>
                  </a:lnTo>
                  <a:lnTo>
                    <a:pt x="316445" y="4622"/>
                  </a:lnTo>
                  <a:lnTo>
                    <a:pt x="293598" y="0"/>
                  </a:lnTo>
                  <a:lnTo>
                    <a:pt x="58724" y="0"/>
                  </a:lnTo>
                  <a:lnTo>
                    <a:pt x="35864" y="4622"/>
                  </a:lnTo>
                  <a:lnTo>
                    <a:pt x="17195" y="17208"/>
                  </a:lnTo>
                  <a:lnTo>
                    <a:pt x="4622" y="35864"/>
                  </a:lnTo>
                  <a:lnTo>
                    <a:pt x="0" y="58724"/>
                  </a:lnTo>
                  <a:lnTo>
                    <a:pt x="0" y="293598"/>
                  </a:lnTo>
                  <a:lnTo>
                    <a:pt x="4622" y="316445"/>
                  </a:lnTo>
                  <a:lnTo>
                    <a:pt x="17195" y="335114"/>
                  </a:lnTo>
                  <a:lnTo>
                    <a:pt x="35864" y="347700"/>
                  </a:lnTo>
                  <a:lnTo>
                    <a:pt x="58724" y="352310"/>
                  </a:lnTo>
                  <a:lnTo>
                    <a:pt x="293598" y="352310"/>
                  </a:lnTo>
                  <a:lnTo>
                    <a:pt x="316445" y="347700"/>
                  </a:lnTo>
                  <a:lnTo>
                    <a:pt x="335114" y="335114"/>
                  </a:lnTo>
                  <a:lnTo>
                    <a:pt x="347700" y="316445"/>
                  </a:lnTo>
                  <a:lnTo>
                    <a:pt x="352310" y="293598"/>
                  </a:lnTo>
                  <a:lnTo>
                    <a:pt x="352310" y="58724"/>
                  </a:lnTo>
                  <a:close/>
                </a:path>
                <a:path w="1503045" h="352425">
                  <a:moveTo>
                    <a:pt x="735711" y="58724"/>
                  </a:moveTo>
                  <a:lnTo>
                    <a:pt x="731100" y="35864"/>
                  </a:lnTo>
                  <a:lnTo>
                    <a:pt x="718515" y="17208"/>
                  </a:lnTo>
                  <a:lnTo>
                    <a:pt x="699858" y="4622"/>
                  </a:lnTo>
                  <a:lnTo>
                    <a:pt x="676998" y="0"/>
                  </a:lnTo>
                  <a:lnTo>
                    <a:pt x="442125" y="0"/>
                  </a:lnTo>
                  <a:lnTo>
                    <a:pt x="419277" y="4622"/>
                  </a:lnTo>
                  <a:lnTo>
                    <a:pt x="400608" y="17208"/>
                  </a:lnTo>
                  <a:lnTo>
                    <a:pt x="388023" y="35864"/>
                  </a:lnTo>
                  <a:lnTo>
                    <a:pt x="383413" y="58724"/>
                  </a:lnTo>
                  <a:lnTo>
                    <a:pt x="383413" y="293598"/>
                  </a:lnTo>
                  <a:lnTo>
                    <a:pt x="388023" y="316445"/>
                  </a:lnTo>
                  <a:lnTo>
                    <a:pt x="400608" y="335114"/>
                  </a:lnTo>
                  <a:lnTo>
                    <a:pt x="419277" y="347700"/>
                  </a:lnTo>
                  <a:lnTo>
                    <a:pt x="442125" y="352310"/>
                  </a:lnTo>
                  <a:lnTo>
                    <a:pt x="676998" y="352310"/>
                  </a:lnTo>
                  <a:lnTo>
                    <a:pt x="699858" y="347700"/>
                  </a:lnTo>
                  <a:lnTo>
                    <a:pt x="718515" y="335114"/>
                  </a:lnTo>
                  <a:lnTo>
                    <a:pt x="731100" y="316445"/>
                  </a:lnTo>
                  <a:lnTo>
                    <a:pt x="735711" y="293598"/>
                  </a:lnTo>
                  <a:lnTo>
                    <a:pt x="735711" y="58724"/>
                  </a:lnTo>
                  <a:close/>
                </a:path>
                <a:path w="1503045" h="352425">
                  <a:moveTo>
                    <a:pt x="1119124" y="58724"/>
                  </a:moveTo>
                  <a:lnTo>
                    <a:pt x="1114501" y="35864"/>
                  </a:lnTo>
                  <a:lnTo>
                    <a:pt x="1101928" y="17208"/>
                  </a:lnTo>
                  <a:lnTo>
                    <a:pt x="1083259" y="4622"/>
                  </a:lnTo>
                  <a:lnTo>
                    <a:pt x="1060399" y="0"/>
                  </a:lnTo>
                  <a:lnTo>
                    <a:pt x="825538" y="0"/>
                  </a:lnTo>
                  <a:lnTo>
                    <a:pt x="802678" y="4622"/>
                  </a:lnTo>
                  <a:lnTo>
                    <a:pt x="784009" y="17208"/>
                  </a:lnTo>
                  <a:lnTo>
                    <a:pt x="771423" y="35864"/>
                  </a:lnTo>
                  <a:lnTo>
                    <a:pt x="766813" y="58724"/>
                  </a:lnTo>
                  <a:lnTo>
                    <a:pt x="766813" y="293598"/>
                  </a:lnTo>
                  <a:lnTo>
                    <a:pt x="771423" y="316445"/>
                  </a:lnTo>
                  <a:lnTo>
                    <a:pt x="784009" y="335114"/>
                  </a:lnTo>
                  <a:lnTo>
                    <a:pt x="802678" y="347700"/>
                  </a:lnTo>
                  <a:lnTo>
                    <a:pt x="825538" y="352310"/>
                  </a:lnTo>
                  <a:lnTo>
                    <a:pt x="1060399" y="352310"/>
                  </a:lnTo>
                  <a:lnTo>
                    <a:pt x="1083259" y="347700"/>
                  </a:lnTo>
                  <a:lnTo>
                    <a:pt x="1101928" y="335114"/>
                  </a:lnTo>
                  <a:lnTo>
                    <a:pt x="1114501" y="316445"/>
                  </a:lnTo>
                  <a:lnTo>
                    <a:pt x="1119124" y="293598"/>
                  </a:lnTo>
                  <a:lnTo>
                    <a:pt x="1119124" y="58724"/>
                  </a:lnTo>
                  <a:close/>
                </a:path>
                <a:path w="1503045" h="352425">
                  <a:moveTo>
                    <a:pt x="1502524" y="58724"/>
                  </a:moveTo>
                  <a:lnTo>
                    <a:pt x="1497914" y="35864"/>
                  </a:lnTo>
                  <a:lnTo>
                    <a:pt x="1485328" y="17208"/>
                  </a:lnTo>
                  <a:lnTo>
                    <a:pt x="1466659" y="4622"/>
                  </a:lnTo>
                  <a:lnTo>
                    <a:pt x="1443812" y="0"/>
                  </a:lnTo>
                  <a:lnTo>
                    <a:pt x="1208938" y="0"/>
                  </a:lnTo>
                  <a:lnTo>
                    <a:pt x="1186078" y="4622"/>
                  </a:lnTo>
                  <a:lnTo>
                    <a:pt x="1167422" y="17208"/>
                  </a:lnTo>
                  <a:lnTo>
                    <a:pt x="1154836" y="35864"/>
                  </a:lnTo>
                  <a:lnTo>
                    <a:pt x="1150213" y="58724"/>
                  </a:lnTo>
                  <a:lnTo>
                    <a:pt x="1150213" y="293598"/>
                  </a:lnTo>
                  <a:lnTo>
                    <a:pt x="1154836" y="316445"/>
                  </a:lnTo>
                  <a:lnTo>
                    <a:pt x="1167422" y="335114"/>
                  </a:lnTo>
                  <a:lnTo>
                    <a:pt x="1186078" y="347700"/>
                  </a:lnTo>
                  <a:lnTo>
                    <a:pt x="1208938" y="352310"/>
                  </a:lnTo>
                  <a:lnTo>
                    <a:pt x="1443812" y="352310"/>
                  </a:lnTo>
                  <a:lnTo>
                    <a:pt x="1466659" y="347700"/>
                  </a:lnTo>
                  <a:lnTo>
                    <a:pt x="1485328" y="335114"/>
                  </a:lnTo>
                  <a:lnTo>
                    <a:pt x="1497914" y="316445"/>
                  </a:lnTo>
                  <a:lnTo>
                    <a:pt x="1502524" y="293598"/>
                  </a:lnTo>
                  <a:lnTo>
                    <a:pt x="1502524" y="587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187905" y="2167480"/>
            <a:ext cx="13595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6090" algn="l"/>
                <a:tab pos="800100" algn="l"/>
                <a:tab pos="119062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	I	S	T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90816" y="2486850"/>
            <a:ext cx="3181350" cy="1380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MEDEVAC</a:t>
            </a:r>
            <a:r>
              <a:rPr sz="28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Request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MIST</a:t>
            </a:r>
            <a:r>
              <a:rPr sz="28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Report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15025" y="708920"/>
            <a:ext cx="3937635" cy="119761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331470">
              <a:lnSpc>
                <a:spcPct val="100000"/>
              </a:lnSpc>
              <a:spcBef>
                <a:spcPts val="969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05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STATION</a:t>
            </a:r>
            <a:endParaRPr sz="3600"/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800" spc="-5" dirty="0">
                <a:solidFill>
                  <a:srgbClr val="FFFFFF"/>
                </a:solidFill>
              </a:rPr>
              <a:t>Communication</a:t>
            </a:r>
            <a:r>
              <a:rPr sz="2800" spc="-40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(skills)</a:t>
            </a:r>
            <a:endParaRPr sz="28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8626" y="2735871"/>
            <a:ext cx="663057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8626" y="3711785"/>
            <a:ext cx="663057" cy="67239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54765" y="727828"/>
            <a:ext cx="55200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000000"/>
                </a:solidFill>
              </a:rPr>
              <a:t>OVER-CATEGORIZATION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825647" y="1649028"/>
            <a:ext cx="4431030" cy="1354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05"/>
              </a:lnSpc>
              <a:spcBef>
                <a:spcPts val="100"/>
              </a:spcBef>
            </a:pP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OVER-CATEGORIZATION</a:t>
            </a:r>
            <a:r>
              <a:rPr sz="2400" spc="-25" dirty="0">
                <a:solidFill>
                  <a:srgbClr val="921928"/>
                </a:solidFill>
                <a:latin typeface="Arial MT"/>
                <a:cs typeface="Arial MT"/>
              </a:rPr>
              <a:t>: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2530"/>
              </a:lnSpc>
              <a:spcBef>
                <a:spcPts val="200"/>
              </a:spcBef>
            </a:pPr>
            <a:r>
              <a:rPr sz="2400" spc="-5" dirty="0">
                <a:latin typeface="Arial MT"/>
                <a:cs typeface="Arial MT"/>
              </a:rPr>
              <a:t>the tendency to classify </a:t>
            </a:r>
            <a:r>
              <a:rPr sz="2400" dirty="0">
                <a:latin typeface="Arial MT"/>
                <a:cs typeface="Arial MT"/>
              </a:rPr>
              <a:t>a wound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 injury as being more severe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than </a:t>
            </a:r>
            <a:r>
              <a:rPr sz="2400" dirty="0">
                <a:latin typeface="Arial MT"/>
                <a:cs typeface="Arial MT"/>
              </a:rPr>
              <a:t>it</a:t>
            </a:r>
            <a:r>
              <a:rPr sz="2400" spc="-5" dirty="0">
                <a:latin typeface="Arial MT"/>
                <a:cs typeface="Arial MT"/>
              </a:rPr>
              <a:t> actually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460500">
              <a:lnSpc>
                <a:spcPts val="2300"/>
              </a:lnSpc>
              <a:spcBef>
                <a:spcPts val="260"/>
              </a:spcBef>
            </a:pPr>
            <a:r>
              <a:rPr dirty="0"/>
              <a:t>A</a:t>
            </a:r>
            <a:r>
              <a:rPr spc="-120" dirty="0"/>
              <a:t> </a:t>
            </a:r>
            <a:r>
              <a:rPr dirty="0"/>
              <a:t>problem</a:t>
            </a:r>
            <a:r>
              <a:rPr spc="-15" dirty="0"/>
              <a:t> </a:t>
            </a:r>
            <a:r>
              <a:rPr spc="-5" dirty="0"/>
              <a:t>both historically</a:t>
            </a:r>
            <a:r>
              <a:rPr spc="-10" dirty="0"/>
              <a:t> </a:t>
            </a:r>
            <a:r>
              <a:rPr b="1" dirty="0">
                <a:solidFill>
                  <a:srgbClr val="921928"/>
                </a:solidFill>
                <a:latin typeface="Arial"/>
                <a:cs typeface="Arial"/>
              </a:rPr>
              <a:t>AND</a:t>
            </a:r>
            <a:r>
              <a:rPr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pc="-5" dirty="0"/>
              <a:t>in </a:t>
            </a:r>
            <a:r>
              <a:rPr spc="-545" dirty="0"/>
              <a:t> </a:t>
            </a:r>
            <a:r>
              <a:rPr dirty="0"/>
              <a:t>current</a:t>
            </a:r>
            <a:r>
              <a:rPr spc="-10" dirty="0"/>
              <a:t> </a:t>
            </a:r>
            <a:r>
              <a:rPr spc="-5" dirty="0"/>
              <a:t>operations</a:t>
            </a:r>
          </a:p>
          <a:p>
            <a:pPr marL="12700" marR="34290" algn="just">
              <a:lnSpc>
                <a:spcPts val="2300"/>
              </a:lnSpc>
              <a:spcBef>
                <a:spcPts val="1200"/>
              </a:spcBef>
            </a:pPr>
            <a:r>
              <a:rPr b="1" spc="-5" dirty="0">
                <a:solidFill>
                  <a:srgbClr val="921928"/>
                </a:solidFill>
                <a:latin typeface="Arial"/>
                <a:cs typeface="Arial"/>
              </a:rPr>
              <a:t>Proper </a:t>
            </a:r>
            <a:r>
              <a:rPr spc="-5" dirty="0"/>
              <a:t>classification </a:t>
            </a:r>
            <a:r>
              <a:rPr dirty="0"/>
              <a:t>is needed </a:t>
            </a:r>
            <a:r>
              <a:rPr spc="-5" dirty="0"/>
              <a:t>to </a:t>
            </a:r>
            <a:r>
              <a:rPr dirty="0"/>
              <a:t>ensure </a:t>
            </a:r>
            <a:r>
              <a:rPr spc="-5" dirty="0"/>
              <a:t>that </a:t>
            </a:r>
            <a:r>
              <a:rPr dirty="0"/>
              <a:t> </a:t>
            </a:r>
            <a:r>
              <a:rPr spc="-5" dirty="0"/>
              <a:t>casualties </a:t>
            </a:r>
            <a:r>
              <a:rPr dirty="0"/>
              <a:t>in </a:t>
            </a:r>
            <a:r>
              <a:rPr spc="-5" dirty="0"/>
              <a:t>greatest </a:t>
            </a:r>
            <a:r>
              <a:rPr dirty="0"/>
              <a:t>need are </a:t>
            </a:r>
            <a:r>
              <a:rPr spc="-5" dirty="0"/>
              <a:t>evacuated first </a:t>
            </a:r>
            <a:r>
              <a:rPr dirty="0"/>
              <a:t> and receive </a:t>
            </a:r>
            <a:r>
              <a:rPr spc="-5" dirty="0"/>
              <a:t>the </a:t>
            </a:r>
            <a:r>
              <a:rPr dirty="0"/>
              <a:t>care needed in an </a:t>
            </a:r>
            <a:r>
              <a:rPr spc="-5" dirty="0"/>
              <a:t>appropriate </a:t>
            </a:r>
            <a:r>
              <a:rPr dirty="0"/>
              <a:t> </a:t>
            </a:r>
            <a:r>
              <a:rPr spc="-5" dirty="0"/>
              <a:t>timeframe</a:t>
            </a:r>
            <a:r>
              <a:rPr dirty="0"/>
              <a:t> </a:t>
            </a:r>
            <a:r>
              <a:rPr spc="-5" dirty="0"/>
              <a:t>to</a:t>
            </a:r>
            <a:r>
              <a:rPr dirty="0"/>
              <a:t> </a:t>
            </a:r>
            <a:r>
              <a:rPr spc="-5" dirty="0"/>
              <a:t>optimize</a:t>
            </a:r>
            <a:r>
              <a:rPr dirty="0"/>
              <a:t> </a:t>
            </a:r>
            <a:r>
              <a:rPr spc="-5" dirty="0"/>
              <a:t>their </a:t>
            </a:r>
            <a:r>
              <a:rPr dirty="0"/>
              <a:t>chance </a:t>
            </a:r>
            <a:r>
              <a:rPr spc="-5" dirty="0"/>
              <a:t>for </a:t>
            </a:r>
            <a:r>
              <a:rPr b="1" dirty="0">
                <a:solidFill>
                  <a:srgbClr val="921928"/>
                </a:solidFill>
                <a:latin typeface="Arial"/>
                <a:cs typeface="Arial"/>
              </a:rPr>
              <a:t>survival</a:t>
            </a:r>
          </a:p>
          <a:p>
            <a:pPr marL="12700" marR="325120">
              <a:lnSpc>
                <a:spcPts val="2300"/>
              </a:lnSpc>
              <a:spcBef>
                <a:spcPts val="1200"/>
              </a:spcBef>
            </a:pPr>
            <a:r>
              <a:rPr spc="-15" dirty="0"/>
              <a:t>Timing </a:t>
            </a:r>
            <a:r>
              <a:rPr dirty="0"/>
              <a:t>of </a:t>
            </a:r>
            <a:r>
              <a:rPr spc="-5" dirty="0"/>
              <a:t>evacuation </a:t>
            </a:r>
            <a:r>
              <a:rPr b="1" dirty="0">
                <a:latin typeface="Arial"/>
                <a:cs typeface="Arial"/>
              </a:rPr>
              <a:t>must </a:t>
            </a:r>
            <a:r>
              <a:rPr dirty="0"/>
              <a:t>be balanced </a:t>
            </a:r>
            <a:r>
              <a:rPr spc="-5" dirty="0"/>
              <a:t>with </a:t>
            </a:r>
            <a:r>
              <a:rPr spc="-545" dirty="0"/>
              <a:t> </a:t>
            </a:r>
            <a:r>
              <a:rPr dirty="0"/>
              <a:t>asset</a:t>
            </a:r>
            <a:r>
              <a:rPr spc="-5" dirty="0"/>
              <a:t> </a:t>
            </a:r>
            <a:r>
              <a:rPr spc="-15" dirty="0"/>
              <a:t>availability,</a:t>
            </a:r>
            <a:r>
              <a:rPr spc="-5" dirty="0"/>
              <a:t> tactical</a:t>
            </a:r>
            <a:r>
              <a:rPr dirty="0"/>
              <a:t> </a:t>
            </a:r>
            <a:r>
              <a:rPr spc="-5" dirty="0"/>
              <a:t>situation,</a:t>
            </a:r>
            <a:r>
              <a:rPr dirty="0"/>
              <a:t> </a:t>
            </a:r>
            <a:r>
              <a:rPr spc="-5" dirty="0"/>
              <a:t>etc</a:t>
            </a:r>
            <a:r>
              <a:rPr spc="-5" dirty="0">
                <a:solidFill>
                  <a:srgbClr val="764766"/>
                </a:solidFill>
              </a:rPr>
              <a:t>.</a:t>
            </a:r>
          </a:p>
          <a:p>
            <a:pPr marL="12700" marR="5080">
              <a:lnSpc>
                <a:spcPts val="2300"/>
              </a:lnSpc>
              <a:spcBef>
                <a:spcPts val="1200"/>
              </a:spcBef>
            </a:pPr>
            <a:r>
              <a:rPr spc="-5" dirty="0"/>
              <a:t>Over-categorization</a:t>
            </a:r>
            <a:r>
              <a:rPr dirty="0"/>
              <a:t> of </a:t>
            </a:r>
            <a:r>
              <a:rPr spc="-5" dirty="0"/>
              <a:t>casualties</a:t>
            </a:r>
            <a:r>
              <a:rPr dirty="0"/>
              <a:t> can result in </a:t>
            </a:r>
            <a:r>
              <a:rPr spc="5" dirty="0"/>
              <a:t> </a:t>
            </a:r>
            <a:r>
              <a:rPr spc="-5" dirty="0"/>
              <a:t>inappropriate</a:t>
            </a:r>
            <a:r>
              <a:rPr spc="20" dirty="0"/>
              <a:t> </a:t>
            </a:r>
            <a:r>
              <a:rPr spc="-5" dirty="0"/>
              <a:t>prioritization</a:t>
            </a:r>
            <a:r>
              <a:rPr spc="20" dirty="0"/>
              <a:t> </a:t>
            </a:r>
            <a:r>
              <a:rPr dirty="0"/>
              <a:t>of</a:t>
            </a:r>
            <a:r>
              <a:rPr spc="20" dirty="0"/>
              <a:t> </a:t>
            </a:r>
            <a:r>
              <a:rPr spc="-5" dirty="0"/>
              <a:t>evacuation</a:t>
            </a:r>
            <a:r>
              <a:rPr spc="20" dirty="0"/>
              <a:t> </a:t>
            </a:r>
            <a:r>
              <a:rPr spc="-5" dirty="0"/>
              <a:t>assets </a:t>
            </a:r>
            <a:r>
              <a:rPr spc="-540" dirty="0"/>
              <a:t> </a:t>
            </a:r>
            <a:r>
              <a:rPr spc="-5" dirty="0"/>
              <a:t>despite constraints </a:t>
            </a:r>
            <a:r>
              <a:rPr dirty="0"/>
              <a:t>and risk</a:t>
            </a:r>
          </a:p>
        </p:txBody>
      </p:sp>
      <p:sp>
        <p:nvSpPr>
          <p:cNvPr id="7" name="object 7"/>
          <p:cNvSpPr/>
          <p:nvPr/>
        </p:nvSpPr>
        <p:spPr>
          <a:xfrm>
            <a:off x="6074351" y="1703520"/>
            <a:ext cx="114300" cy="611505"/>
          </a:xfrm>
          <a:custGeom>
            <a:avLst/>
            <a:gdLst/>
            <a:ahLst/>
            <a:cxnLst/>
            <a:rect l="l" t="t" r="r" b="b"/>
            <a:pathLst>
              <a:path w="114300" h="611505">
                <a:moveTo>
                  <a:pt x="0" y="6113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611399"/>
                </a:lnTo>
                <a:lnTo>
                  <a:pt x="0" y="6113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4350" y="2495396"/>
            <a:ext cx="114300" cy="1138555"/>
          </a:xfrm>
          <a:custGeom>
            <a:avLst/>
            <a:gdLst/>
            <a:ahLst/>
            <a:cxnLst/>
            <a:rect l="l" t="t" r="r" b="b"/>
            <a:pathLst>
              <a:path w="114300" h="1138554">
                <a:moveTo>
                  <a:pt x="0" y="1138477"/>
                </a:moveTo>
                <a:lnTo>
                  <a:pt x="0" y="0"/>
                </a:lnTo>
                <a:lnTo>
                  <a:pt x="114300" y="0"/>
                </a:lnTo>
                <a:lnTo>
                  <a:pt x="114300" y="1138477"/>
                </a:lnTo>
                <a:lnTo>
                  <a:pt x="0" y="113847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74351" y="3823264"/>
            <a:ext cx="114300" cy="611505"/>
          </a:xfrm>
          <a:custGeom>
            <a:avLst/>
            <a:gdLst/>
            <a:ahLst/>
            <a:cxnLst/>
            <a:rect l="l" t="t" r="r" b="b"/>
            <a:pathLst>
              <a:path w="114300" h="611504">
                <a:moveTo>
                  <a:pt x="0" y="6113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611399"/>
                </a:lnTo>
                <a:lnTo>
                  <a:pt x="0" y="6113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74350" y="4612975"/>
            <a:ext cx="114300" cy="836294"/>
          </a:xfrm>
          <a:custGeom>
            <a:avLst/>
            <a:gdLst/>
            <a:ahLst/>
            <a:cxnLst/>
            <a:rect l="l" t="t" r="r" b="b"/>
            <a:pathLst>
              <a:path w="114300" h="836295">
                <a:moveTo>
                  <a:pt x="0" y="835844"/>
                </a:moveTo>
                <a:lnTo>
                  <a:pt x="0" y="0"/>
                </a:lnTo>
                <a:lnTo>
                  <a:pt x="114300" y="0"/>
                </a:lnTo>
                <a:lnTo>
                  <a:pt x="114300" y="835844"/>
                </a:lnTo>
                <a:lnTo>
                  <a:pt x="0" y="83584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417" y="3170367"/>
            <a:ext cx="5329134" cy="348686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45090" y="694642"/>
            <a:ext cx="7740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35195" algn="l"/>
              </a:tabLst>
            </a:pPr>
            <a:r>
              <a:rPr sz="4000" spc="-90" dirty="0">
                <a:solidFill>
                  <a:srgbClr val="921928"/>
                </a:solidFill>
              </a:rPr>
              <a:t>TACEVAC</a:t>
            </a:r>
            <a:r>
              <a:rPr sz="4000" spc="20" dirty="0">
                <a:solidFill>
                  <a:srgbClr val="921928"/>
                </a:solidFill>
              </a:rPr>
              <a:t> </a:t>
            </a:r>
            <a:r>
              <a:rPr sz="4000" spc="-5" dirty="0">
                <a:solidFill>
                  <a:srgbClr val="000000"/>
                </a:solidFill>
              </a:rPr>
              <a:t>PEARLS	OF</a:t>
            </a:r>
            <a:r>
              <a:rPr sz="4000" spc="-75" dirty="0">
                <a:solidFill>
                  <a:srgbClr val="000000"/>
                </a:solidFill>
              </a:rPr>
              <a:t> </a:t>
            </a:r>
            <a:r>
              <a:rPr sz="4000" spc="-5" dirty="0">
                <a:solidFill>
                  <a:srgbClr val="000000"/>
                </a:solidFill>
              </a:rPr>
              <a:t>WISDOM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1512458" y="1607230"/>
            <a:ext cx="9581515" cy="45059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spc="-5" dirty="0">
                <a:latin typeface="Arial MT"/>
                <a:cs typeface="Arial MT"/>
              </a:rPr>
              <a:t>Soft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tissue </a:t>
            </a:r>
            <a:r>
              <a:rPr sz="2400" dirty="0">
                <a:latin typeface="Arial MT"/>
                <a:cs typeface="Arial MT"/>
              </a:rPr>
              <a:t>injuries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are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common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may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look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bad,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but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usually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don’t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kill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unless</a:t>
            </a:r>
            <a:r>
              <a:rPr sz="2400" spc="-5" dirty="0">
                <a:latin typeface="Arial MT"/>
                <a:cs typeface="Arial MT"/>
              </a:rPr>
              <a:t> associated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uncontrolled</a:t>
            </a:r>
            <a:r>
              <a:rPr sz="2400" dirty="0">
                <a:latin typeface="Arial MT"/>
                <a:cs typeface="Arial MT"/>
              </a:rPr>
              <a:t> bleeding or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airway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issues</a:t>
            </a:r>
            <a:endParaRPr sz="2400">
              <a:latin typeface="Arial MT"/>
              <a:cs typeface="Arial MT"/>
            </a:endParaRPr>
          </a:p>
          <a:p>
            <a:pPr marL="12700" marR="44450">
              <a:lnSpc>
                <a:spcPts val="2800"/>
              </a:lnSpc>
              <a:spcBef>
                <a:spcPts val="1800"/>
              </a:spcBef>
            </a:pPr>
            <a:r>
              <a:rPr sz="2400" dirty="0">
                <a:latin typeface="Arial MT"/>
                <a:cs typeface="Arial MT"/>
              </a:rPr>
              <a:t>Bleeding </a:t>
            </a:r>
            <a:r>
              <a:rPr sz="2400" spc="-5" dirty="0">
                <a:latin typeface="Arial MT"/>
                <a:cs typeface="Arial MT"/>
              </a:rPr>
              <a:t>from </a:t>
            </a:r>
            <a:r>
              <a:rPr sz="2400" dirty="0">
                <a:latin typeface="Arial MT"/>
                <a:cs typeface="Arial MT"/>
              </a:rPr>
              <a:t>most </a:t>
            </a:r>
            <a:r>
              <a:rPr sz="2400" spc="-5" dirty="0">
                <a:latin typeface="Arial MT"/>
                <a:cs typeface="Arial MT"/>
              </a:rPr>
              <a:t>extremity </a:t>
            </a:r>
            <a:r>
              <a:rPr sz="2400" dirty="0">
                <a:latin typeface="Arial MT"/>
                <a:cs typeface="Arial MT"/>
              </a:rPr>
              <a:t>wounds should be </a:t>
            </a:r>
            <a:r>
              <a:rPr sz="2400" spc="-5" dirty="0">
                <a:latin typeface="Arial MT"/>
                <a:cs typeface="Arial MT"/>
              </a:rPr>
              <a:t>controllable with </a:t>
            </a:r>
            <a:r>
              <a:rPr sz="2400" dirty="0">
                <a:latin typeface="Arial MT"/>
                <a:cs typeface="Arial MT"/>
              </a:rPr>
              <a:t>a </a:t>
            </a:r>
            <a:r>
              <a:rPr sz="2400" spc="-5" dirty="0">
                <a:latin typeface="Arial MT"/>
                <a:cs typeface="Arial MT"/>
              </a:rPr>
              <a:t>TQ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hemostatic </a:t>
            </a:r>
            <a:r>
              <a:rPr sz="2400" dirty="0">
                <a:latin typeface="Arial MT"/>
                <a:cs typeface="Arial MT"/>
              </a:rPr>
              <a:t>dressing and does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not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require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urgent</a:t>
            </a:r>
            <a:r>
              <a:rPr sz="2400" spc="-5" dirty="0">
                <a:latin typeface="Arial MT"/>
                <a:cs typeface="Arial MT"/>
              </a:rPr>
              <a:t> evacuation</a:t>
            </a:r>
            <a:endParaRPr sz="2400">
              <a:latin typeface="Arial MT"/>
              <a:cs typeface="Arial MT"/>
            </a:endParaRPr>
          </a:p>
          <a:p>
            <a:pPr marL="12700" marR="1579880">
              <a:lnSpc>
                <a:spcPts val="2800"/>
              </a:lnSpc>
              <a:spcBef>
                <a:spcPts val="1800"/>
              </a:spcBef>
            </a:pPr>
            <a:r>
              <a:rPr sz="2400" dirty="0">
                <a:latin typeface="Arial MT"/>
                <a:cs typeface="Arial MT"/>
              </a:rPr>
              <a:t>Shock </a:t>
            </a:r>
            <a:r>
              <a:rPr sz="2400" spc="-5" dirty="0">
                <a:latin typeface="Arial MT"/>
                <a:cs typeface="Arial MT"/>
              </a:rPr>
              <a:t>from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uncontrolled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bleeding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tension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pneumothorax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not relieved </a:t>
            </a:r>
            <a:r>
              <a:rPr sz="2400" spc="-5" dirty="0">
                <a:latin typeface="Arial MT"/>
                <a:cs typeface="Arial MT"/>
              </a:rPr>
              <a:t>with </a:t>
            </a:r>
            <a:r>
              <a:rPr sz="2400" dirty="0">
                <a:latin typeface="Arial MT"/>
                <a:cs typeface="Arial MT"/>
              </a:rPr>
              <a:t>needle decompression kills and requires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urgent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evacuation</a:t>
            </a:r>
            <a:endParaRPr sz="2400">
              <a:latin typeface="Arial MT"/>
              <a:cs typeface="Arial MT"/>
            </a:endParaRPr>
          </a:p>
          <a:p>
            <a:pPr marL="12700" marR="1756410">
              <a:lnSpc>
                <a:spcPts val="2800"/>
              </a:lnSpc>
              <a:spcBef>
                <a:spcPts val="1800"/>
              </a:spcBef>
            </a:pPr>
            <a:r>
              <a:rPr sz="2400" spc="-5" dirty="0">
                <a:latin typeface="Arial MT"/>
                <a:cs typeface="Arial MT"/>
              </a:rPr>
              <a:t>Casualties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with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TBI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“red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flag”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signs/symptoms</a:t>
            </a:r>
            <a:r>
              <a:rPr sz="2400" dirty="0">
                <a:latin typeface="Arial MT"/>
                <a:cs typeface="Arial MT"/>
              </a:rPr>
              <a:t> require </a:t>
            </a:r>
            <a:r>
              <a:rPr sz="2400" spc="-6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urgent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evacuation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sz="2400" spc="-5" dirty="0">
                <a:latin typeface="Arial MT"/>
                <a:cs typeface="Arial MT"/>
              </a:rPr>
              <a:t>Despite</a:t>
            </a:r>
            <a:r>
              <a:rPr sz="2400" dirty="0">
                <a:latin typeface="Arial MT"/>
                <a:cs typeface="Arial MT"/>
              </a:rPr>
              <a:t> excellent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TCCC, </a:t>
            </a:r>
            <a:r>
              <a:rPr sz="2400" dirty="0">
                <a:latin typeface="Arial MT"/>
                <a:cs typeface="Arial MT"/>
              </a:rPr>
              <a:t>some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casualties </a:t>
            </a:r>
            <a:r>
              <a:rPr sz="2400" dirty="0">
                <a:latin typeface="Arial MT"/>
                <a:cs typeface="Arial MT"/>
              </a:rPr>
              <a:t>will not survive </a:t>
            </a:r>
            <a:r>
              <a:rPr sz="2400" spc="-5" dirty="0">
                <a:latin typeface="Arial MT"/>
                <a:cs typeface="Arial MT"/>
              </a:rPr>
              <a:t>their </a:t>
            </a:r>
            <a:r>
              <a:rPr sz="2400" dirty="0">
                <a:latin typeface="Arial MT"/>
                <a:cs typeface="Arial MT"/>
              </a:rPr>
              <a:t>wounds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85330" y="1641930"/>
            <a:ext cx="114300" cy="720090"/>
          </a:xfrm>
          <a:custGeom>
            <a:avLst/>
            <a:gdLst/>
            <a:ahLst/>
            <a:cxnLst/>
            <a:rect l="l" t="t" r="r" b="b"/>
            <a:pathLst>
              <a:path w="114300" h="720089">
                <a:moveTo>
                  <a:pt x="0" y="71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719999"/>
                </a:lnTo>
                <a:lnTo>
                  <a:pt x="0" y="719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5330" y="2596436"/>
            <a:ext cx="114300" cy="720090"/>
          </a:xfrm>
          <a:custGeom>
            <a:avLst/>
            <a:gdLst/>
            <a:ahLst/>
            <a:cxnLst/>
            <a:rect l="l" t="t" r="r" b="b"/>
            <a:pathLst>
              <a:path w="114300" h="720089">
                <a:moveTo>
                  <a:pt x="0" y="71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719999"/>
                </a:lnTo>
                <a:lnTo>
                  <a:pt x="0" y="719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5330" y="3599067"/>
            <a:ext cx="114300" cy="1044575"/>
          </a:xfrm>
          <a:custGeom>
            <a:avLst/>
            <a:gdLst/>
            <a:ahLst/>
            <a:cxnLst/>
            <a:rect l="l" t="t" r="r" b="b"/>
            <a:pathLst>
              <a:path w="114300" h="1044575">
                <a:moveTo>
                  <a:pt x="0" y="1044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44000"/>
                </a:lnTo>
                <a:lnTo>
                  <a:pt x="0" y="1044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5330" y="4898478"/>
            <a:ext cx="114300" cy="720090"/>
          </a:xfrm>
          <a:custGeom>
            <a:avLst/>
            <a:gdLst/>
            <a:ahLst/>
            <a:cxnLst/>
            <a:rect l="l" t="t" r="r" b="b"/>
            <a:pathLst>
              <a:path w="114300" h="720089">
                <a:moveTo>
                  <a:pt x="0" y="71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719999"/>
                </a:lnTo>
                <a:lnTo>
                  <a:pt x="0" y="719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85330" y="5834877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29516" y="832156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SUMMA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3391835" y="2108106"/>
            <a:ext cx="6053455" cy="29413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855344">
              <a:lnSpc>
                <a:spcPts val="3200"/>
              </a:lnSpc>
              <a:spcBef>
                <a:spcPts val="340"/>
              </a:spcBef>
            </a:pPr>
            <a:r>
              <a:rPr sz="2800" b="1" spc="-5" dirty="0">
                <a:latin typeface="Arial"/>
                <a:cs typeface="Arial"/>
              </a:rPr>
              <a:t>Importance </a:t>
            </a:r>
            <a:r>
              <a:rPr sz="2800" dirty="0">
                <a:latin typeface="Arial MT"/>
                <a:cs typeface="Arial MT"/>
              </a:rPr>
              <a:t>of </a:t>
            </a:r>
            <a:r>
              <a:rPr sz="2800" spc="-5" dirty="0">
                <a:latin typeface="Arial MT"/>
                <a:cs typeface="Arial MT"/>
              </a:rPr>
              <a:t>communication </a:t>
            </a:r>
            <a:r>
              <a:rPr sz="2800" dirty="0">
                <a:latin typeface="Arial MT"/>
                <a:cs typeface="Arial MT"/>
              </a:rPr>
              <a:t>in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spc="-40" dirty="0">
                <a:latin typeface="Arial MT"/>
                <a:cs typeface="Arial MT"/>
              </a:rPr>
              <a:t>Tactical</a:t>
            </a:r>
            <a:r>
              <a:rPr sz="2800" spc="-5" dirty="0">
                <a:latin typeface="Arial MT"/>
                <a:cs typeface="Arial MT"/>
              </a:rPr>
              <a:t> Field </a:t>
            </a:r>
            <a:r>
              <a:rPr sz="2800" dirty="0">
                <a:latin typeface="Arial MT"/>
                <a:cs typeface="Arial MT"/>
              </a:rPr>
              <a:t>Care</a:t>
            </a:r>
            <a:endParaRPr sz="2800">
              <a:latin typeface="Arial MT"/>
              <a:cs typeface="Arial MT"/>
            </a:endParaRPr>
          </a:p>
          <a:p>
            <a:pPr marL="12700" marR="1809750">
              <a:lnSpc>
                <a:spcPts val="3200"/>
              </a:lnSpc>
              <a:spcBef>
                <a:spcPts val="1800"/>
              </a:spcBef>
            </a:pPr>
            <a:r>
              <a:rPr sz="2800" b="1" spc="-25" dirty="0">
                <a:latin typeface="Arial"/>
                <a:cs typeface="Arial"/>
              </a:rPr>
              <a:t>Techniques </a:t>
            </a:r>
            <a:r>
              <a:rPr sz="2800" spc="-5" dirty="0">
                <a:latin typeface="Arial MT"/>
                <a:cs typeface="Arial MT"/>
              </a:rPr>
              <a:t>for requesting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casualty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evacuation</a:t>
            </a:r>
            <a:endParaRPr sz="2800">
              <a:latin typeface="Arial MT"/>
              <a:cs typeface="Arial MT"/>
            </a:endParaRPr>
          </a:p>
          <a:p>
            <a:pPr marL="12700">
              <a:lnSpc>
                <a:spcPts val="3279"/>
              </a:lnSpc>
              <a:spcBef>
                <a:spcPts val="1560"/>
              </a:spcBef>
            </a:pPr>
            <a:r>
              <a:rPr sz="2800" spc="-5" dirty="0">
                <a:latin typeface="Arial MT"/>
                <a:cs typeface="Arial MT"/>
              </a:rPr>
              <a:t>Information </a:t>
            </a:r>
            <a:r>
              <a:rPr sz="2800" b="1" spc="-5" dirty="0">
                <a:latin typeface="Arial"/>
                <a:cs typeface="Arial"/>
              </a:rPr>
              <a:t>requirements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spc="-5" dirty="0">
                <a:latin typeface="Arial MT"/>
                <a:cs typeface="Arial MT"/>
              </a:rPr>
              <a:t>and</a:t>
            </a:r>
            <a:r>
              <a:rPr sz="2800" dirty="0">
                <a:latin typeface="Arial MT"/>
                <a:cs typeface="Arial MT"/>
              </a:rPr>
              <a:t> </a:t>
            </a:r>
            <a:r>
              <a:rPr sz="2800" b="1" spc="-5" dirty="0">
                <a:latin typeface="Arial"/>
                <a:cs typeface="Arial"/>
              </a:rPr>
              <a:t>format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3279"/>
              </a:lnSpc>
            </a:pPr>
            <a:r>
              <a:rPr sz="2800" spc="-5" dirty="0">
                <a:latin typeface="Arial MT"/>
                <a:cs typeface="Arial MT"/>
              </a:rPr>
              <a:t>for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an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5" dirty="0">
                <a:latin typeface="Arial MT"/>
                <a:cs typeface="Arial MT"/>
              </a:rPr>
              <a:t>evacuation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request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24654" y="2257069"/>
            <a:ext cx="114300" cy="734695"/>
          </a:xfrm>
          <a:custGeom>
            <a:avLst/>
            <a:gdLst/>
            <a:ahLst/>
            <a:cxnLst/>
            <a:rect l="l" t="t" r="r" b="b"/>
            <a:pathLst>
              <a:path w="114300" h="734694">
                <a:moveTo>
                  <a:pt x="0" y="734608"/>
                </a:moveTo>
                <a:lnTo>
                  <a:pt x="0" y="0"/>
                </a:lnTo>
                <a:lnTo>
                  <a:pt x="114300" y="0"/>
                </a:lnTo>
                <a:lnTo>
                  <a:pt x="114300" y="734608"/>
                </a:lnTo>
                <a:lnTo>
                  <a:pt x="0" y="73460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24654" y="3317078"/>
            <a:ext cx="114300" cy="734695"/>
          </a:xfrm>
          <a:custGeom>
            <a:avLst/>
            <a:gdLst/>
            <a:ahLst/>
            <a:cxnLst/>
            <a:rect l="l" t="t" r="r" b="b"/>
            <a:pathLst>
              <a:path w="114300" h="734695">
                <a:moveTo>
                  <a:pt x="0" y="734608"/>
                </a:moveTo>
                <a:lnTo>
                  <a:pt x="0" y="0"/>
                </a:lnTo>
                <a:lnTo>
                  <a:pt x="114300" y="0"/>
                </a:lnTo>
                <a:lnTo>
                  <a:pt x="114300" y="734608"/>
                </a:lnTo>
                <a:lnTo>
                  <a:pt x="0" y="73460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24654" y="4383878"/>
            <a:ext cx="114300" cy="734695"/>
          </a:xfrm>
          <a:custGeom>
            <a:avLst/>
            <a:gdLst/>
            <a:ahLst/>
            <a:cxnLst/>
            <a:rect l="l" t="t" r="r" b="b"/>
            <a:pathLst>
              <a:path w="114300" h="734695">
                <a:moveTo>
                  <a:pt x="0" y="734608"/>
                </a:moveTo>
                <a:lnTo>
                  <a:pt x="0" y="0"/>
                </a:lnTo>
                <a:lnTo>
                  <a:pt x="114300" y="0"/>
                </a:lnTo>
                <a:lnTo>
                  <a:pt x="114300" y="734608"/>
                </a:lnTo>
                <a:lnTo>
                  <a:pt x="0" y="73460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6387" y="819616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345639" y="1922181"/>
            <a:ext cx="8425815" cy="24841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should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combat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communicate </a:t>
            </a:r>
            <a:r>
              <a:rPr sz="2800" spc="-7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with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the</a:t>
            </a:r>
            <a:r>
              <a:rPr sz="2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Arial MT"/>
                <a:cs typeface="Arial MT"/>
              </a:rPr>
              <a:t>Tactical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Field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Care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phase of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care?</a:t>
            </a:r>
            <a:endParaRPr sz="2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information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does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the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MIST</a:t>
            </a:r>
            <a:r>
              <a:rPr sz="2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report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contain?</a:t>
            </a:r>
            <a:endParaRPr sz="2800">
              <a:latin typeface="Arial MT"/>
              <a:cs typeface="Arial MT"/>
            </a:endParaRPr>
          </a:p>
          <a:p>
            <a:pPr marL="12700" marR="426084">
              <a:lnSpc>
                <a:spcPts val="3200"/>
              </a:lnSpc>
              <a:spcBef>
                <a:spcPts val="1680"/>
              </a:spcBef>
            </a:pP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True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 or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False?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casualty with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25%</a:t>
            </a:r>
            <a:r>
              <a:rPr sz="2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TBSA </a:t>
            </a:r>
            <a:r>
              <a:rPr sz="2800" spc="-7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burns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would be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evacuation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category</a:t>
            </a:r>
            <a:r>
              <a:rPr sz="2800" spc="-1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A?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3377" y="1990326"/>
            <a:ext cx="583253" cy="61439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3377" y="3150301"/>
            <a:ext cx="583253" cy="61439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3377" y="4109307"/>
            <a:ext cx="583253" cy="614398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21:</a:t>
            </a:r>
            <a:r>
              <a:rPr spc="-30" dirty="0"/>
              <a:t> </a:t>
            </a:r>
            <a:r>
              <a:rPr spc="-5" dirty="0"/>
              <a:t>Communication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7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443" y="1514080"/>
            <a:ext cx="10349865" cy="4208145"/>
            <a:chOff x="963443" y="1514080"/>
            <a:chExt cx="10349865" cy="4208145"/>
          </a:xfrm>
        </p:grpSpPr>
        <p:sp>
          <p:nvSpPr>
            <p:cNvPr id="6" name="object 6"/>
            <p:cNvSpPr/>
            <p:nvPr/>
          </p:nvSpPr>
          <p:spPr>
            <a:xfrm>
              <a:off x="982493" y="1726446"/>
              <a:ext cx="10311765" cy="3976370"/>
            </a:xfrm>
            <a:custGeom>
              <a:avLst/>
              <a:gdLst/>
              <a:ahLst/>
              <a:cxnLst/>
              <a:rect l="l" t="t" r="r" b="b"/>
              <a:pathLst>
                <a:path w="10311765" h="3976370">
                  <a:moveTo>
                    <a:pt x="390712" y="1"/>
                  </a:moveTo>
                  <a:lnTo>
                    <a:pt x="441413" y="1"/>
                  </a:lnTo>
                  <a:lnTo>
                    <a:pt x="492113" y="1"/>
                  </a:lnTo>
                  <a:lnTo>
                    <a:pt x="542813" y="1"/>
                  </a:lnTo>
                  <a:lnTo>
                    <a:pt x="593514" y="1"/>
                  </a:lnTo>
                  <a:lnTo>
                    <a:pt x="644214" y="1"/>
                  </a:lnTo>
                  <a:lnTo>
                    <a:pt x="694914" y="1"/>
                  </a:lnTo>
                  <a:lnTo>
                    <a:pt x="745614" y="1"/>
                  </a:lnTo>
                  <a:lnTo>
                    <a:pt x="796315" y="1"/>
                  </a:lnTo>
                  <a:lnTo>
                    <a:pt x="847015" y="1"/>
                  </a:lnTo>
                  <a:lnTo>
                    <a:pt x="897715" y="1"/>
                  </a:lnTo>
                  <a:lnTo>
                    <a:pt x="948415" y="1"/>
                  </a:lnTo>
                  <a:lnTo>
                    <a:pt x="999116" y="1"/>
                  </a:lnTo>
                  <a:lnTo>
                    <a:pt x="1049816" y="1"/>
                  </a:lnTo>
                  <a:lnTo>
                    <a:pt x="1100516" y="1"/>
                  </a:lnTo>
                  <a:lnTo>
                    <a:pt x="1151217" y="1"/>
                  </a:lnTo>
                  <a:lnTo>
                    <a:pt x="1201917" y="1"/>
                  </a:lnTo>
                  <a:lnTo>
                    <a:pt x="1252617" y="1"/>
                  </a:lnTo>
                  <a:lnTo>
                    <a:pt x="1303317" y="1"/>
                  </a:lnTo>
                  <a:lnTo>
                    <a:pt x="1354018" y="1"/>
                  </a:lnTo>
                  <a:lnTo>
                    <a:pt x="1404718" y="1"/>
                  </a:lnTo>
                  <a:lnTo>
                    <a:pt x="1455418" y="1"/>
                  </a:lnTo>
                  <a:lnTo>
                    <a:pt x="1506118" y="1"/>
                  </a:lnTo>
                  <a:lnTo>
                    <a:pt x="1556819" y="1"/>
                  </a:lnTo>
                  <a:lnTo>
                    <a:pt x="1607519" y="1"/>
                  </a:lnTo>
                  <a:lnTo>
                    <a:pt x="1658219" y="1"/>
                  </a:lnTo>
                  <a:lnTo>
                    <a:pt x="1708920" y="1"/>
                  </a:lnTo>
                  <a:lnTo>
                    <a:pt x="1759620" y="1"/>
                  </a:lnTo>
                  <a:lnTo>
                    <a:pt x="1810320" y="1"/>
                  </a:lnTo>
                  <a:lnTo>
                    <a:pt x="1861020" y="1"/>
                  </a:lnTo>
                  <a:lnTo>
                    <a:pt x="1911721" y="1"/>
                  </a:lnTo>
                  <a:lnTo>
                    <a:pt x="1962421" y="1"/>
                  </a:lnTo>
                  <a:lnTo>
                    <a:pt x="2013121" y="1"/>
                  </a:lnTo>
                  <a:lnTo>
                    <a:pt x="2063821" y="1"/>
                  </a:lnTo>
                  <a:lnTo>
                    <a:pt x="2114522" y="1"/>
                  </a:lnTo>
                  <a:lnTo>
                    <a:pt x="2165222" y="1"/>
                  </a:lnTo>
                  <a:lnTo>
                    <a:pt x="2215922" y="1"/>
                  </a:lnTo>
                  <a:lnTo>
                    <a:pt x="2266622" y="1"/>
                  </a:lnTo>
                  <a:lnTo>
                    <a:pt x="2317323" y="1"/>
                  </a:lnTo>
                  <a:lnTo>
                    <a:pt x="2368023" y="1"/>
                  </a:lnTo>
                  <a:lnTo>
                    <a:pt x="2418723" y="1"/>
                  </a:lnTo>
                  <a:lnTo>
                    <a:pt x="2469424" y="1"/>
                  </a:lnTo>
                  <a:lnTo>
                    <a:pt x="2520124" y="1"/>
                  </a:lnTo>
                  <a:lnTo>
                    <a:pt x="2570824" y="1"/>
                  </a:lnTo>
                  <a:lnTo>
                    <a:pt x="2621524" y="1"/>
                  </a:lnTo>
                  <a:lnTo>
                    <a:pt x="2672225" y="1"/>
                  </a:lnTo>
                  <a:lnTo>
                    <a:pt x="2722925" y="1"/>
                  </a:lnTo>
                  <a:lnTo>
                    <a:pt x="2773625" y="1"/>
                  </a:lnTo>
                  <a:lnTo>
                    <a:pt x="2824325" y="1"/>
                  </a:lnTo>
                  <a:lnTo>
                    <a:pt x="2875026" y="1"/>
                  </a:lnTo>
                  <a:lnTo>
                    <a:pt x="2925726" y="1"/>
                  </a:lnTo>
                  <a:lnTo>
                    <a:pt x="2976426" y="1"/>
                  </a:lnTo>
                  <a:lnTo>
                    <a:pt x="3027126" y="1"/>
                  </a:lnTo>
                  <a:lnTo>
                    <a:pt x="3077827" y="1"/>
                  </a:lnTo>
                  <a:lnTo>
                    <a:pt x="3128527" y="1"/>
                  </a:lnTo>
                  <a:lnTo>
                    <a:pt x="3179227" y="1"/>
                  </a:lnTo>
                  <a:lnTo>
                    <a:pt x="3229927" y="1"/>
                  </a:lnTo>
                  <a:lnTo>
                    <a:pt x="3280628" y="1"/>
                  </a:lnTo>
                  <a:lnTo>
                    <a:pt x="3331328" y="1"/>
                  </a:lnTo>
                  <a:lnTo>
                    <a:pt x="3382028" y="1"/>
                  </a:lnTo>
                  <a:lnTo>
                    <a:pt x="3432728" y="1"/>
                  </a:lnTo>
                  <a:lnTo>
                    <a:pt x="3483429" y="1"/>
                  </a:lnTo>
                  <a:lnTo>
                    <a:pt x="3534129" y="1"/>
                  </a:lnTo>
                  <a:lnTo>
                    <a:pt x="3584829" y="1"/>
                  </a:lnTo>
                  <a:lnTo>
                    <a:pt x="3635529" y="1"/>
                  </a:lnTo>
                  <a:lnTo>
                    <a:pt x="3686230" y="1"/>
                  </a:lnTo>
                  <a:lnTo>
                    <a:pt x="3736930" y="1"/>
                  </a:lnTo>
                  <a:lnTo>
                    <a:pt x="3787630" y="1"/>
                  </a:lnTo>
                  <a:lnTo>
                    <a:pt x="3838331" y="1"/>
                  </a:lnTo>
                  <a:lnTo>
                    <a:pt x="3889031" y="1"/>
                  </a:lnTo>
                  <a:lnTo>
                    <a:pt x="3939731" y="1"/>
                  </a:lnTo>
                  <a:lnTo>
                    <a:pt x="3990431" y="1"/>
                  </a:lnTo>
                  <a:lnTo>
                    <a:pt x="4041132" y="1"/>
                  </a:lnTo>
                  <a:lnTo>
                    <a:pt x="4091832" y="1"/>
                  </a:lnTo>
                  <a:lnTo>
                    <a:pt x="4142532" y="1"/>
                  </a:lnTo>
                  <a:lnTo>
                    <a:pt x="4193232" y="1"/>
                  </a:lnTo>
                  <a:lnTo>
                    <a:pt x="4243933" y="1"/>
                  </a:lnTo>
                  <a:lnTo>
                    <a:pt x="4294633" y="1"/>
                  </a:lnTo>
                  <a:lnTo>
                    <a:pt x="4345333" y="1"/>
                  </a:lnTo>
                  <a:lnTo>
                    <a:pt x="4396033" y="0"/>
                  </a:lnTo>
                  <a:lnTo>
                    <a:pt x="4446734" y="0"/>
                  </a:lnTo>
                  <a:lnTo>
                    <a:pt x="4497434" y="0"/>
                  </a:lnTo>
                  <a:lnTo>
                    <a:pt x="4548134" y="0"/>
                  </a:lnTo>
                  <a:lnTo>
                    <a:pt x="4598834" y="0"/>
                  </a:lnTo>
                  <a:lnTo>
                    <a:pt x="4649535" y="0"/>
                  </a:lnTo>
                  <a:lnTo>
                    <a:pt x="4700235" y="0"/>
                  </a:lnTo>
                  <a:lnTo>
                    <a:pt x="4750935" y="0"/>
                  </a:lnTo>
                  <a:lnTo>
                    <a:pt x="4801635" y="0"/>
                  </a:lnTo>
                  <a:lnTo>
                    <a:pt x="4852336" y="0"/>
                  </a:lnTo>
                  <a:lnTo>
                    <a:pt x="4903036" y="0"/>
                  </a:lnTo>
                  <a:lnTo>
                    <a:pt x="4953736" y="0"/>
                  </a:lnTo>
                  <a:lnTo>
                    <a:pt x="5004436" y="0"/>
                  </a:lnTo>
                  <a:lnTo>
                    <a:pt x="5055137" y="0"/>
                  </a:lnTo>
                  <a:lnTo>
                    <a:pt x="5105837" y="0"/>
                  </a:lnTo>
                  <a:lnTo>
                    <a:pt x="5156537" y="0"/>
                  </a:lnTo>
                  <a:lnTo>
                    <a:pt x="5207237" y="0"/>
                  </a:lnTo>
                  <a:lnTo>
                    <a:pt x="5257938" y="0"/>
                  </a:lnTo>
                  <a:lnTo>
                    <a:pt x="5308638" y="0"/>
                  </a:lnTo>
                  <a:lnTo>
                    <a:pt x="5359338" y="0"/>
                  </a:lnTo>
                  <a:lnTo>
                    <a:pt x="5410038" y="0"/>
                  </a:lnTo>
                  <a:lnTo>
                    <a:pt x="5460739" y="0"/>
                  </a:lnTo>
                  <a:lnTo>
                    <a:pt x="5511439" y="0"/>
                  </a:lnTo>
                  <a:lnTo>
                    <a:pt x="5562139" y="0"/>
                  </a:lnTo>
                  <a:lnTo>
                    <a:pt x="5612839" y="0"/>
                  </a:lnTo>
                  <a:lnTo>
                    <a:pt x="5663540" y="0"/>
                  </a:lnTo>
                  <a:lnTo>
                    <a:pt x="5714240" y="0"/>
                  </a:lnTo>
                  <a:lnTo>
                    <a:pt x="5764940" y="0"/>
                  </a:lnTo>
                  <a:lnTo>
                    <a:pt x="5815641" y="0"/>
                  </a:lnTo>
                  <a:lnTo>
                    <a:pt x="5866341" y="0"/>
                  </a:lnTo>
                  <a:lnTo>
                    <a:pt x="5917041" y="0"/>
                  </a:lnTo>
                  <a:lnTo>
                    <a:pt x="5967741" y="0"/>
                  </a:lnTo>
                  <a:lnTo>
                    <a:pt x="6018442" y="0"/>
                  </a:lnTo>
                  <a:lnTo>
                    <a:pt x="6069142" y="0"/>
                  </a:lnTo>
                  <a:lnTo>
                    <a:pt x="6119842" y="0"/>
                  </a:lnTo>
                  <a:lnTo>
                    <a:pt x="6170542" y="0"/>
                  </a:lnTo>
                  <a:lnTo>
                    <a:pt x="6221243" y="0"/>
                  </a:lnTo>
                  <a:lnTo>
                    <a:pt x="6271943" y="0"/>
                  </a:lnTo>
                  <a:lnTo>
                    <a:pt x="6322643" y="0"/>
                  </a:lnTo>
                  <a:lnTo>
                    <a:pt x="6373343" y="0"/>
                  </a:lnTo>
                  <a:lnTo>
                    <a:pt x="6424044" y="0"/>
                  </a:lnTo>
                  <a:lnTo>
                    <a:pt x="6474744" y="0"/>
                  </a:lnTo>
                  <a:lnTo>
                    <a:pt x="6525444" y="0"/>
                  </a:lnTo>
                  <a:lnTo>
                    <a:pt x="6576144" y="0"/>
                  </a:lnTo>
                  <a:lnTo>
                    <a:pt x="6626845" y="0"/>
                  </a:lnTo>
                  <a:lnTo>
                    <a:pt x="6677545" y="0"/>
                  </a:lnTo>
                  <a:lnTo>
                    <a:pt x="6728245" y="0"/>
                  </a:lnTo>
                  <a:lnTo>
                    <a:pt x="6778945" y="0"/>
                  </a:lnTo>
                  <a:lnTo>
                    <a:pt x="6829646" y="0"/>
                  </a:lnTo>
                  <a:lnTo>
                    <a:pt x="6880346" y="0"/>
                  </a:lnTo>
                  <a:lnTo>
                    <a:pt x="6931046" y="0"/>
                  </a:lnTo>
                  <a:lnTo>
                    <a:pt x="6981746" y="0"/>
                  </a:lnTo>
                  <a:lnTo>
                    <a:pt x="7032447" y="0"/>
                  </a:lnTo>
                  <a:lnTo>
                    <a:pt x="7083147" y="0"/>
                  </a:lnTo>
                  <a:lnTo>
                    <a:pt x="7133847" y="0"/>
                  </a:lnTo>
                  <a:lnTo>
                    <a:pt x="7184548" y="0"/>
                  </a:lnTo>
                  <a:lnTo>
                    <a:pt x="7235248" y="0"/>
                  </a:lnTo>
                  <a:lnTo>
                    <a:pt x="7285948" y="0"/>
                  </a:lnTo>
                  <a:lnTo>
                    <a:pt x="7336648" y="0"/>
                  </a:lnTo>
                  <a:lnTo>
                    <a:pt x="7387349" y="0"/>
                  </a:lnTo>
                  <a:lnTo>
                    <a:pt x="7438049" y="0"/>
                  </a:lnTo>
                  <a:lnTo>
                    <a:pt x="7488749" y="0"/>
                  </a:lnTo>
                  <a:lnTo>
                    <a:pt x="7539449" y="0"/>
                  </a:lnTo>
                  <a:lnTo>
                    <a:pt x="7590150" y="0"/>
                  </a:lnTo>
                  <a:lnTo>
                    <a:pt x="7640850" y="0"/>
                  </a:lnTo>
                  <a:lnTo>
                    <a:pt x="7691550" y="0"/>
                  </a:lnTo>
                  <a:lnTo>
                    <a:pt x="7742250" y="0"/>
                  </a:lnTo>
                  <a:lnTo>
                    <a:pt x="7792951" y="0"/>
                  </a:lnTo>
                  <a:lnTo>
                    <a:pt x="7843651" y="0"/>
                  </a:lnTo>
                  <a:lnTo>
                    <a:pt x="7894351" y="0"/>
                  </a:lnTo>
                  <a:lnTo>
                    <a:pt x="7945052" y="0"/>
                  </a:lnTo>
                  <a:lnTo>
                    <a:pt x="7995752" y="0"/>
                  </a:lnTo>
                  <a:lnTo>
                    <a:pt x="8046452" y="0"/>
                  </a:lnTo>
                  <a:lnTo>
                    <a:pt x="8097152" y="0"/>
                  </a:lnTo>
                  <a:lnTo>
                    <a:pt x="8147853" y="0"/>
                  </a:lnTo>
                  <a:lnTo>
                    <a:pt x="8198553" y="0"/>
                  </a:lnTo>
                  <a:lnTo>
                    <a:pt x="8249253" y="0"/>
                  </a:lnTo>
                  <a:lnTo>
                    <a:pt x="8299953" y="0"/>
                  </a:lnTo>
                  <a:lnTo>
                    <a:pt x="8350654" y="0"/>
                  </a:lnTo>
                  <a:lnTo>
                    <a:pt x="8401354" y="0"/>
                  </a:lnTo>
                  <a:lnTo>
                    <a:pt x="8452054" y="0"/>
                  </a:lnTo>
                  <a:lnTo>
                    <a:pt x="8502755" y="0"/>
                  </a:lnTo>
                  <a:lnTo>
                    <a:pt x="8553455" y="0"/>
                  </a:lnTo>
                  <a:lnTo>
                    <a:pt x="8604155" y="0"/>
                  </a:lnTo>
                  <a:lnTo>
                    <a:pt x="8654855" y="0"/>
                  </a:lnTo>
                  <a:lnTo>
                    <a:pt x="8705556" y="0"/>
                  </a:lnTo>
                  <a:lnTo>
                    <a:pt x="8756256" y="0"/>
                  </a:lnTo>
                  <a:lnTo>
                    <a:pt x="8806956" y="0"/>
                  </a:lnTo>
                  <a:lnTo>
                    <a:pt x="8857656" y="0"/>
                  </a:lnTo>
                  <a:lnTo>
                    <a:pt x="8908357" y="0"/>
                  </a:lnTo>
                  <a:lnTo>
                    <a:pt x="8959057" y="0"/>
                  </a:lnTo>
                  <a:lnTo>
                    <a:pt x="9018291" y="2345"/>
                  </a:lnTo>
                  <a:lnTo>
                    <a:pt x="9075467" y="9204"/>
                  </a:lnTo>
                  <a:lnTo>
                    <a:pt x="9130188" y="20308"/>
                  </a:lnTo>
                  <a:lnTo>
                    <a:pt x="9182057" y="35391"/>
                  </a:lnTo>
                  <a:lnTo>
                    <a:pt x="9230677" y="54186"/>
                  </a:lnTo>
                  <a:lnTo>
                    <a:pt x="9275650" y="76426"/>
                  </a:lnTo>
                  <a:lnTo>
                    <a:pt x="9316579" y="101842"/>
                  </a:lnTo>
                  <a:lnTo>
                    <a:pt x="9353067" y="130169"/>
                  </a:lnTo>
                  <a:lnTo>
                    <a:pt x="9384716" y="161139"/>
                  </a:lnTo>
                  <a:lnTo>
                    <a:pt x="9411130" y="194484"/>
                  </a:lnTo>
                  <a:lnTo>
                    <a:pt x="9431910" y="229938"/>
                  </a:lnTo>
                  <a:lnTo>
                    <a:pt x="9446660" y="267234"/>
                  </a:lnTo>
                  <a:lnTo>
                    <a:pt x="10311321" y="1950918"/>
                  </a:lnTo>
                  <a:lnTo>
                    <a:pt x="9446660" y="3709066"/>
                  </a:lnTo>
                  <a:lnTo>
                    <a:pt x="9431910" y="3746362"/>
                  </a:lnTo>
                  <a:lnTo>
                    <a:pt x="9411130" y="3781816"/>
                  </a:lnTo>
                  <a:lnTo>
                    <a:pt x="9384716" y="3815162"/>
                  </a:lnTo>
                  <a:lnTo>
                    <a:pt x="9353067" y="3846132"/>
                  </a:lnTo>
                  <a:lnTo>
                    <a:pt x="9316579" y="3874458"/>
                  </a:lnTo>
                  <a:lnTo>
                    <a:pt x="9275650" y="3899875"/>
                  </a:lnTo>
                  <a:lnTo>
                    <a:pt x="9230677" y="3922114"/>
                  </a:lnTo>
                  <a:lnTo>
                    <a:pt x="9182057" y="3940909"/>
                  </a:lnTo>
                  <a:lnTo>
                    <a:pt x="9130188" y="3955992"/>
                  </a:lnTo>
                  <a:lnTo>
                    <a:pt x="9075467" y="3967097"/>
                  </a:lnTo>
                  <a:lnTo>
                    <a:pt x="9018291" y="3973955"/>
                  </a:lnTo>
                  <a:lnTo>
                    <a:pt x="8959057" y="3976301"/>
                  </a:lnTo>
                  <a:lnTo>
                    <a:pt x="458805" y="3976301"/>
                  </a:lnTo>
                  <a:lnTo>
                    <a:pt x="401328" y="3974049"/>
                  </a:lnTo>
                  <a:lnTo>
                    <a:pt x="346839" y="3967462"/>
                  </a:lnTo>
                  <a:lnTo>
                    <a:pt x="295540" y="3956789"/>
                  </a:lnTo>
                  <a:lnTo>
                    <a:pt x="247636" y="3942283"/>
                  </a:lnTo>
                  <a:lnTo>
                    <a:pt x="203330" y="3924194"/>
                  </a:lnTo>
                  <a:lnTo>
                    <a:pt x="162824" y="3902774"/>
                  </a:lnTo>
                  <a:lnTo>
                    <a:pt x="126322" y="3878273"/>
                  </a:lnTo>
                  <a:lnTo>
                    <a:pt x="94028" y="3850944"/>
                  </a:lnTo>
                  <a:lnTo>
                    <a:pt x="66144" y="3821036"/>
                  </a:lnTo>
                  <a:lnTo>
                    <a:pt x="42874" y="3788801"/>
                  </a:lnTo>
                  <a:lnTo>
                    <a:pt x="24421" y="3754491"/>
                  </a:lnTo>
                  <a:lnTo>
                    <a:pt x="10989" y="3718355"/>
                  </a:lnTo>
                  <a:lnTo>
                    <a:pt x="2781" y="3680647"/>
                  </a:lnTo>
                  <a:lnTo>
                    <a:pt x="0" y="3641615"/>
                  </a:lnTo>
                  <a:lnTo>
                    <a:pt x="0" y="317351"/>
                  </a:lnTo>
                  <a:lnTo>
                    <a:pt x="2075" y="275660"/>
                  </a:lnTo>
                  <a:lnTo>
                    <a:pt x="8382" y="236047"/>
                  </a:lnTo>
                  <a:lnTo>
                    <a:pt x="19036" y="198730"/>
                  </a:lnTo>
                  <a:lnTo>
                    <a:pt x="53863" y="131859"/>
                  </a:lnTo>
                  <a:lnTo>
                    <a:pt x="107500" y="76799"/>
                  </a:lnTo>
                  <a:lnTo>
                    <a:pt x="141668" y="54245"/>
                  </a:lnTo>
                  <a:lnTo>
                    <a:pt x="180891" y="35301"/>
                  </a:lnTo>
                  <a:lnTo>
                    <a:pt x="225290" y="20186"/>
                  </a:lnTo>
                  <a:lnTo>
                    <a:pt x="274981" y="9118"/>
                  </a:lnTo>
                  <a:lnTo>
                    <a:pt x="330082" y="2317"/>
                  </a:lnTo>
                  <a:lnTo>
                    <a:pt x="390712" y="1"/>
                  </a:lnTo>
                  <a:close/>
                </a:path>
              </a:pathLst>
            </a:custGeom>
            <a:ln w="381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48661" y="1514080"/>
              <a:ext cx="2580005" cy="437515"/>
            </a:xfrm>
            <a:custGeom>
              <a:avLst/>
              <a:gdLst/>
              <a:ahLst/>
              <a:cxnLst/>
              <a:rect l="l" t="t" r="r" b="b"/>
              <a:pathLst>
                <a:path w="2580004" h="437514">
                  <a:moveTo>
                    <a:pt x="2579485" y="0"/>
                  </a:moveTo>
                  <a:lnTo>
                    <a:pt x="0" y="0"/>
                  </a:lnTo>
                  <a:lnTo>
                    <a:pt x="0" y="437028"/>
                  </a:lnTo>
                  <a:lnTo>
                    <a:pt x="2579485" y="437028"/>
                  </a:lnTo>
                  <a:lnTo>
                    <a:pt x="2579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9" name="object 9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8433" y="111150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21"/>
                  </a:lnTo>
                  <a:lnTo>
                    <a:pt x="1771656" y="61732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61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5"/>
            <a:ext cx="7052309" cy="3023235"/>
            <a:chOff x="2109158" y="1928325"/>
            <a:chExt cx="7052309" cy="30232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5508" y="1928325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399"/>
                  </a:lnTo>
                  <a:lnTo>
                    <a:pt x="1634933" y="59139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969" y="194350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2113" y="5126920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39023" y="2561982"/>
            <a:ext cx="4062729" cy="2957830"/>
            <a:chOff x="3839023" y="2561982"/>
            <a:chExt cx="4062729" cy="2957830"/>
          </a:xfrm>
        </p:grpSpPr>
        <p:sp>
          <p:nvSpPr>
            <p:cNvPr id="24" name="object 24"/>
            <p:cNvSpPr/>
            <p:nvPr/>
          </p:nvSpPr>
          <p:spPr>
            <a:xfrm>
              <a:off x="7680659" y="5169498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5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9709" y="2561982"/>
              <a:ext cx="1933028" cy="2957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21:</a:t>
            </a:r>
            <a:r>
              <a:rPr spc="-30" dirty="0"/>
              <a:t> </a:t>
            </a:r>
            <a:r>
              <a:rPr spc="-5" dirty="0"/>
              <a:t>Communication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3226" y="2865131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314" y="1441706"/>
            <a:ext cx="1524000" cy="1435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23" y="4335305"/>
            <a:ext cx="2514600" cy="18288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8745" y="1300127"/>
            <a:ext cx="3277870" cy="3007360"/>
            <a:chOff x="198745" y="1300127"/>
            <a:chExt cx="3277870" cy="30073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9834" y="1300127"/>
              <a:ext cx="2146255" cy="2128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745" y="2094814"/>
              <a:ext cx="2204214" cy="221266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14959" y="1797500"/>
            <a:ext cx="6021705" cy="4465320"/>
            <a:chOff x="314959" y="1797500"/>
            <a:chExt cx="6021705" cy="44653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959" y="1797500"/>
              <a:ext cx="6021544" cy="44648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41950" y="4797006"/>
              <a:ext cx="969010" cy="305435"/>
            </a:xfrm>
            <a:custGeom>
              <a:avLst/>
              <a:gdLst/>
              <a:ahLst/>
              <a:cxnLst/>
              <a:rect l="l" t="t" r="r" b="b"/>
              <a:pathLst>
                <a:path w="969010" h="305435">
                  <a:moveTo>
                    <a:pt x="16687" y="0"/>
                  </a:moveTo>
                  <a:lnTo>
                    <a:pt x="0" y="238646"/>
                  </a:lnTo>
                  <a:lnTo>
                    <a:pt x="951788" y="305202"/>
                  </a:lnTo>
                  <a:lnTo>
                    <a:pt x="968476" y="66555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 rot="180000">
            <a:off x="3991641" y="4875647"/>
            <a:ext cx="6700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7" baseline="50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baseline="25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 2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39735" y="832532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01615">
              <a:lnSpc>
                <a:spcPts val="2470"/>
              </a:lnSpc>
              <a:spcBef>
                <a:spcPts val="100"/>
              </a:spcBef>
            </a:pPr>
            <a:r>
              <a:rPr spc="-5" dirty="0"/>
              <a:t>TCCC:</a:t>
            </a:r>
            <a:r>
              <a:rPr spc="-35" dirty="0"/>
              <a:t> </a:t>
            </a:r>
            <a:r>
              <a:rPr spc="-5" dirty="0"/>
              <a:t>Guidelines</a:t>
            </a:r>
          </a:p>
          <a:p>
            <a:pPr marL="5301615">
              <a:lnSpc>
                <a:spcPts val="1870"/>
              </a:lnSpc>
            </a:pPr>
            <a:r>
              <a:rPr sz="1600" b="0" dirty="0">
                <a:latin typeface="Arial MT"/>
                <a:cs typeface="Arial MT"/>
              </a:rPr>
              <a:t>by</a:t>
            </a:r>
            <a:r>
              <a:rPr sz="1600" b="0" spc="-35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5301615" marR="1282700">
              <a:lnSpc>
                <a:spcPts val="1800"/>
              </a:lnSpc>
              <a:spcBef>
                <a:spcPts val="640"/>
              </a:spcBef>
            </a:pPr>
            <a:r>
              <a:rPr sz="1600" spc="-5" dirty="0"/>
              <a:t>Updated regularly</a:t>
            </a:r>
            <a:r>
              <a:rPr sz="1600" dirty="0"/>
              <a:t> –</a:t>
            </a:r>
            <a:r>
              <a:rPr sz="1600" spc="5" dirty="0"/>
              <a:t> </a:t>
            </a:r>
            <a:r>
              <a:rPr sz="1600" spc="-5" dirty="0"/>
              <a:t>latest edition dated </a:t>
            </a:r>
            <a:r>
              <a:rPr sz="1600" spc="-425" dirty="0"/>
              <a:t> </a:t>
            </a:r>
            <a:r>
              <a:rPr sz="1600" dirty="0"/>
              <a:t>5</a:t>
            </a:r>
            <a:r>
              <a:rPr sz="1600" spc="-5" dirty="0"/>
              <a:t> November</a:t>
            </a:r>
            <a:r>
              <a:rPr sz="1600" dirty="0"/>
              <a:t> 2020</a:t>
            </a:r>
            <a:endParaRPr sz="1600"/>
          </a:p>
          <a:p>
            <a:pPr marL="5301615" marR="5080">
              <a:lnSpc>
                <a:spcPts val="1800"/>
              </a:lnSpc>
            </a:pPr>
            <a:r>
              <a:rPr sz="1600" b="0" spc="-5" dirty="0">
                <a:latin typeface="Arial MT"/>
                <a:cs typeface="Arial MT"/>
              </a:rPr>
              <a:t>These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guidelines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are</a:t>
            </a:r>
            <a:r>
              <a:rPr sz="1600" b="0" spc="-5" dirty="0">
                <a:latin typeface="Arial MT"/>
                <a:cs typeface="Arial MT"/>
              </a:rPr>
              <a:t> the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result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of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decisions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made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by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the </a:t>
            </a:r>
            <a:r>
              <a:rPr sz="1600" b="0" spc="-43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Committee </a:t>
            </a:r>
            <a:r>
              <a:rPr sz="1600" b="0" dirty="0">
                <a:latin typeface="Arial MT"/>
                <a:cs typeface="Arial MT"/>
              </a:rPr>
              <a:t>on </a:t>
            </a:r>
            <a:r>
              <a:rPr sz="1600" b="0" spc="-25" dirty="0">
                <a:latin typeface="Arial MT"/>
                <a:cs typeface="Arial MT"/>
              </a:rPr>
              <a:t>Tactical </a:t>
            </a:r>
            <a:r>
              <a:rPr sz="1600" b="0" dirty="0">
                <a:latin typeface="Arial MT"/>
                <a:cs typeface="Arial MT"/>
              </a:rPr>
              <a:t>Combat </a:t>
            </a:r>
            <a:r>
              <a:rPr sz="1600" b="0" spc="-5" dirty="0">
                <a:latin typeface="Arial MT"/>
                <a:cs typeface="Arial MT"/>
              </a:rPr>
              <a:t>Casualty </a:t>
            </a:r>
            <a:r>
              <a:rPr sz="1600" b="0" dirty="0">
                <a:latin typeface="Arial MT"/>
                <a:cs typeface="Arial MT"/>
              </a:rPr>
              <a:t>Care as </a:t>
            </a:r>
            <a:r>
              <a:rPr sz="1600" b="0" spc="-5" dirty="0">
                <a:latin typeface="Arial MT"/>
                <a:cs typeface="Arial MT"/>
              </a:rPr>
              <a:t>they </a:t>
            </a:r>
            <a:r>
              <a:rPr sz="1600" b="0" dirty="0">
                <a:latin typeface="Arial MT"/>
                <a:cs typeface="Arial MT"/>
              </a:rPr>
              <a:t> explore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evidence-based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research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on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best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practices</a:t>
            </a:r>
            <a:endParaRPr sz="1600">
              <a:latin typeface="Arial MT"/>
              <a:cs typeface="Arial MT"/>
            </a:endParaRPr>
          </a:p>
          <a:p>
            <a:pPr marL="5288280"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 marL="5300980">
              <a:lnSpc>
                <a:spcPts val="2470"/>
              </a:lnSpc>
              <a:spcBef>
                <a:spcPts val="1275"/>
              </a:spcBef>
            </a:pPr>
            <a:r>
              <a:rPr spc="-5" dirty="0"/>
              <a:t>PHTLS:</a:t>
            </a:r>
            <a:r>
              <a:rPr spc="-15" dirty="0"/>
              <a:t> </a:t>
            </a:r>
            <a:r>
              <a:rPr spc="-5" dirty="0"/>
              <a:t>Military</a:t>
            </a:r>
            <a:r>
              <a:rPr spc="-10" dirty="0"/>
              <a:t> </a:t>
            </a:r>
            <a:r>
              <a:rPr spc="-5" dirty="0"/>
              <a:t>Edition,</a:t>
            </a:r>
          </a:p>
          <a:p>
            <a:pPr marL="5300980">
              <a:lnSpc>
                <a:spcPts val="1870"/>
              </a:lnSpc>
            </a:pPr>
            <a:r>
              <a:rPr sz="1600" b="0" dirty="0">
                <a:latin typeface="Arial MT"/>
                <a:cs typeface="Arial MT"/>
              </a:rPr>
              <a:t>by</a:t>
            </a:r>
            <a:r>
              <a:rPr sz="1600" b="0" spc="-5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5300980">
              <a:lnSpc>
                <a:spcPts val="1860"/>
              </a:lnSpc>
              <a:spcBef>
                <a:spcPts val="890"/>
              </a:spcBef>
            </a:pPr>
            <a:r>
              <a:rPr sz="1600" spc="-5" dirty="0"/>
              <a:t>Prehospital</a:t>
            </a:r>
            <a:r>
              <a:rPr sz="1600" spc="-10" dirty="0"/>
              <a:t> </a:t>
            </a:r>
            <a:r>
              <a:rPr sz="1600" spc="-20" dirty="0"/>
              <a:t>Trauma</a:t>
            </a:r>
            <a:r>
              <a:rPr sz="1600" dirty="0"/>
              <a:t> </a:t>
            </a:r>
            <a:r>
              <a:rPr sz="1600" spc="-5" dirty="0"/>
              <a:t>Life Support,</a:t>
            </a:r>
            <a:endParaRPr sz="1600"/>
          </a:p>
          <a:p>
            <a:pPr marL="5300980" marR="39370">
              <a:lnSpc>
                <a:spcPts val="1800"/>
              </a:lnSpc>
              <a:spcBef>
                <a:spcPts val="100"/>
              </a:spcBef>
            </a:pPr>
            <a:r>
              <a:rPr sz="1600" spc="-5" dirty="0"/>
              <a:t>Military</a:t>
            </a:r>
            <a:r>
              <a:rPr sz="1600" dirty="0"/>
              <a:t> </a:t>
            </a:r>
            <a:r>
              <a:rPr sz="1600" spc="-5" dirty="0"/>
              <a:t>Ninth</a:t>
            </a:r>
            <a:r>
              <a:rPr sz="1600" dirty="0"/>
              <a:t> </a:t>
            </a:r>
            <a:r>
              <a:rPr sz="1600" spc="-5" dirty="0"/>
              <a:t>Edition</a:t>
            </a:r>
            <a:r>
              <a:rPr sz="1600" b="0" spc="-5" dirty="0">
                <a:latin typeface="Arial MT"/>
                <a:cs typeface="Arial MT"/>
              </a:rPr>
              <a:t>, teaches</a:t>
            </a:r>
            <a:r>
              <a:rPr sz="1600" b="0" dirty="0">
                <a:latin typeface="Arial MT"/>
                <a:cs typeface="Arial MT"/>
              </a:rPr>
              <a:t> and </a:t>
            </a:r>
            <a:r>
              <a:rPr sz="1600" b="0" spc="-5" dirty="0">
                <a:latin typeface="Arial MT"/>
                <a:cs typeface="Arial MT"/>
              </a:rPr>
              <a:t>reinforces</a:t>
            </a:r>
            <a:r>
              <a:rPr sz="1600" b="0" dirty="0">
                <a:latin typeface="Arial MT"/>
                <a:cs typeface="Arial MT"/>
              </a:rPr>
              <a:t> </a:t>
            </a:r>
            <a:r>
              <a:rPr sz="1600" b="0" spc="-5" dirty="0">
                <a:latin typeface="Arial MT"/>
                <a:cs typeface="Arial MT"/>
              </a:rPr>
              <a:t>the </a:t>
            </a:r>
            <a:r>
              <a:rPr sz="1600" b="0" dirty="0">
                <a:latin typeface="Arial MT"/>
                <a:cs typeface="Arial MT"/>
              </a:rPr>
              <a:t> principles</a:t>
            </a:r>
            <a:r>
              <a:rPr sz="1600" b="0" spc="-1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of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rapidly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assessing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a</a:t>
            </a:r>
            <a:r>
              <a:rPr sz="1600" b="0" spc="-5" dirty="0">
                <a:latin typeface="Arial MT"/>
                <a:cs typeface="Arial MT"/>
              </a:rPr>
              <a:t> trauma patient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using</a:t>
            </a:r>
            <a:r>
              <a:rPr sz="1600" b="0" spc="-5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an </a:t>
            </a:r>
            <a:r>
              <a:rPr sz="1600" b="0" spc="-43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orderly</a:t>
            </a:r>
            <a:r>
              <a:rPr sz="1600" b="0" spc="-10" dirty="0">
                <a:latin typeface="Arial MT"/>
                <a:cs typeface="Arial MT"/>
              </a:rPr>
              <a:t> </a:t>
            </a:r>
            <a:r>
              <a:rPr sz="1600" b="0" dirty="0">
                <a:latin typeface="Arial MT"/>
                <a:cs typeface="Arial MT"/>
              </a:rPr>
              <a:t>approach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21:</a:t>
            </a:r>
            <a:r>
              <a:rPr spc="-30" dirty="0"/>
              <a:t> </a:t>
            </a:r>
            <a:r>
              <a:rPr spc="-5" dirty="0"/>
              <a:t>Communication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7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2141" y="1843087"/>
            <a:ext cx="8694420" cy="2938145"/>
          </a:xfrm>
          <a:custGeom>
            <a:avLst/>
            <a:gdLst/>
            <a:ahLst/>
            <a:cxnLst/>
            <a:rect l="l" t="t" r="r" b="b"/>
            <a:pathLst>
              <a:path w="8694420" h="2938145">
                <a:moveTo>
                  <a:pt x="93867" y="0"/>
                </a:moveTo>
                <a:lnTo>
                  <a:pt x="8600545" y="0"/>
                </a:lnTo>
                <a:lnTo>
                  <a:pt x="8637082" y="7376"/>
                </a:lnTo>
                <a:lnTo>
                  <a:pt x="8666919" y="27493"/>
                </a:lnTo>
                <a:lnTo>
                  <a:pt x="8687035" y="57329"/>
                </a:lnTo>
                <a:lnTo>
                  <a:pt x="8694412" y="93867"/>
                </a:lnTo>
                <a:lnTo>
                  <a:pt x="8694412" y="2844072"/>
                </a:lnTo>
                <a:lnTo>
                  <a:pt x="8687035" y="2880609"/>
                </a:lnTo>
                <a:lnTo>
                  <a:pt x="8666919" y="2910446"/>
                </a:lnTo>
                <a:lnTo>
                  <a:pt x="8637082" y="2930562"/>
                </a:lnTo>
                <a:lnTo>
                  <a:pt x="8600545" y="2937939"/>
                </a:lnTo>
                <a:lnTo>
                  <a:pt x="93867" y="2937939"/>
                </a:lnTo>
                <a:lnTo>
                  <a:pt x="57329" y="2930562"/>
                </a:lnTo>
                <a:lnTo>
                  <a:pt x="27493" y="2910446"/>
                </a:lnTo>
                <a:lnTo>
                  <a:pt x="7376" y="2880609"/>
                </a:lnTo>
                <a:lnTo>
                  <a:pt x="0" y="2844072"/>
                </a:lnTo>
                <a:lnTo>
                  <a:pt x="0" y="93867"/>
                </a:lnTo>
                <a:lnTo>
                  <a:pt x="7376" y="57329"/>
                </a:lnTo>
                <a:lnTo>
                  <a:pt x="27493" y="27493"/>
                </a:lnTo>
                <a:lnTo>
                  <a:pt x="57329" y="7376"/>
                </a:lnTo>
                <a:lnTo>
                  <a:pt x="93867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71854" y="1957111"/>
            <a:ext cx="6969125" cy="47625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395"/>
              </a:spcBef>
            </a:pPr>
            <a:r>
              <a:rPr sz="1600" b="1" spc="-5" dirty="0">
                <a:latin typeface="Arial"/>
                <a:cs typeface="Arial"/>
              </a:rPr>
              <a:t>Given</a:t>
            </a:r>
            <a:r>
              <a:rPr sz="1600" b="1" dirty="0">
                <a:latin typeface="Arial"/>
                <a:cs typeface="Arial"/>
              </a:rPr>
              <a:t> a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combat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or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noncombat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scenario,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perform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communication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during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Tactical</a:t>
            </a:r>
            <a:r>
              <a:rPr sz="1600" b="1" spc="-5" dirty="0">
                <a:latin typeface="Arial"/>
                <a:cs typeface="Arial"/>
              </a:rPr>
              <a:t> Field </a:t>
            </a:r>
            <a:r>
              <a:rPr sz="1600" b="1" dirty="0">
                <a:latin typeface="Arial"/>
                <a:cs typeface="Arial"/>
              </a:rPr>
              <a:t>Care </a:t>
            </a:r>
            <a:r>
              <a:rPr sz="1600" b="1" spc="-5" dirty="0">
                <a:latin typeface="Arial"/>
                <a:cs typeface="Arial"/>
              </a:rPr>
              <a:t>in accordance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with CoTCCC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92420" y="2577608"/>
            <a:ext cx="8208645" cy="1677035"/>
            <a:chOff x="1992420" y="2577608"/>
            <a:chExt cx="8208645" cy="1677035"/>
          </a:xfrm>
        </p:grpSpPr>
        <p:sp>
          <p:nvSpPr>
            <p:cNvPr id="8" name="object 8"/>
            <p:cNvSpPr/>
            <p:nvPr/>
          </p:nvSpPr>
          <p:spPr>
            <a:xfrm>
              <a:off x="1992420" y="2591896"/>
              <a:ext cx="8208645" cy="0"/>
            </a:xfrm>
            <a:custGeom>
              <a:avLst/>
              <a:gdLst/>
              <a:ahLst/>
              <a:cxnLst/>
              <a:rect l="l" t="t" r="r" b="b"/>
              <a:pathLst>
                <a:path w="8208645">
                  <a:moveTo>
                    <a:pt x="0" y="0"/>
                  </a:moveTo>
                  <a:lnTo>
                    <a:pt x="8208523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2746" y="2817266"/>
              <a:ext cx="183080" cy="1830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2746" y="3678778"/>
              <a:ext cx="183080" cy="1830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2746" y="4071562"/>
              <a:ext cx="183080" cy="1830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9791" y="3359922"/>
              <a:ext cx="188992" cy="18899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003503" y="1958738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24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76897" y="2718846"/>
            <a:ext cx="7176134" cy="16789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97840" marR="434340" lvl="1" indent="-485775">
              <a:lnSpc>
                <a:spcPts val="1800"/>
              </a:lnSpc>
              <a:spcBef>
                <a:spcPts val="260"/>
              </a:spcBef>
              <a:buFont typeface="Arial"/>
              <a:buAutoNum type="arabicPeriod"/>
              <a:tabLst>
                <a:tab pos="49847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importance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techniques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communicating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information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assets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dirty="0">
                <a:latin typeface="Arial MT"/>
                <a:cs typeface="Arial MT"/>
              </a:rPr>
              <a:t> receiving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facilities.</a:t>
            </a:r>
            <a:endParaRPr sz="1600">
              <a:latin typeface="Arial MT"/>
              <a:cs typeface="Arial MT"/>
            </a:endParaRPr>
          </a:p>
          <a:p>
            <a:pPr marL="497840" lvl="1" indent="-485775">
              <a:lnSpc>
                <a:spcPct val="100000"/>
              </a:lnSpc>
              <a:spcBef>
                <a:spcPts val="540"/>
              </a:spcBef>
              <a:buFont typeface="Arial"/>
              <a:buAutoNum type="arabicPeriod"/>
              <a:tabLst>
                <a:tab pos="49847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information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requirements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format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request.</a:t>
            </a:r>
            <a:endParaRPr sz="1600">
              <a:latin typeface="Arial MT"/>
              <a:cs typeface="Arial MT"/>
            </a:endParaRPr>
          </a:p>
          <a:p>
            <a:pPr marL="497840" lvl="1" indent="-485775">
              <a:lnSpc>
                <a:spcPct val="100000"/>
              </a:lnSpc>
              <a:spcBef>
                <a:spcPts val="580"/>
              </a:spcBef>
              <a:buFont typeface="Arial"/>
              <a:buAutoNum type="arabicPeriod"/>
              <a:tabLst>
                <a:tab pos="49847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recommended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prioritization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combat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casualties.</a:t>
            </a:r>
            <a:endParaRPr sz="1600">
              <a:latin typeface="Arial MT"/>
              <a:cs typeface="Arial MT"/>
            </a:endParaRPr>
          </a:p>
          <a:p>
            <a:pPr marL="497840" marR="287020" lvl="1" indent="-485775">
              <a:lnSpc>
                <a:spcPts val="1800"/>
              </a:lnSpc>
              <a:spcBef>
                <a:spcPts val="740"/>
              </a:spcBef>
              <a:buFont typeface="Arial"/>
              <a:buAutoNum type="arabicPeriod"/>
              <a:tabLst>
                <a:tab pos="498475" algn="l"/>
              </a:tabLst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communication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request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information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modified</a:t>
            </a:r>
            <a:r>
              <a:rPr sz="1600" dirty="0">
                <a:latin typeface="Arial MT"/>
                <a:cs typeface="Arial MT"/>
              </a:rPr>
              <a:t> medical </a:t>
            </a:r>
            <a:r>
              <a:rPr sz="1600" spc="-5" dirty="0">
                <a:latin typeface="Arial MT"/>
                <a:cs typeface="Arial MT"/>
              </a:rPr>
              <a:t>information</a:t>
            </a:r>
            <a:r>
              <a:rPr sz="1600" dirty="0">
                <a:latin typeface="Arial MT"/>
                <a:cs typeface="Arial MT"/>
              </a:rPr>
              <a:t> report</a:t>
            </a:r>
            <a:r>
              <a:rPr sz="1600" spc="-5" dirty="0">
                <a:latin typeface="Arial MT"/>
                <a:cs typeface="Arial MT"/>
              </a:rPr>
              <a:t> requirements.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9157" y="6425950"/>
            <a:ext cx="141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7515" y="6459345"/>
            <a:ext cx="218688" cy="21868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999707" y="6425950"/>
            <a:ext cx="169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17360" y="1244296"/>
            <a:ext cx="579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7799" y="640714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1984" y="6425950"/>
            <a:ext cx="265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06048" y="4953091"/>
            <a:ext cx="5817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4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00894" y="943023"/>
            <a:ext cx="6390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2F2F2"/>
                </a:solidFill>
              </a:rPr>
              <a:t>Three</a:t>
            </a:r>
            <a:r>
              <a:rPr sz="4400" spc="-25" dirty="0">
                <a:solidFill>
                  <a:srgbClr val="F2F2F2"/>
                </a:solidFill>
              </a:rPr>
              <a:t> </a:t>
            </a:r>
            <a:r>
              <a:rPr sz="4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PHASES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of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TCCC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287649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20" y="625043"/>
                </a:lnTo>
                <a:lnTo>
                  <a:pt x="217651" y="644368"/>
                </a:lnTo>
                <a:lnTo>
                  <a:pt x="262601" y="657252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6" y="529758"/>
                </a:lnTo>
                <a:lnTo>
                  <a:pt x="625043" y="489173"/>
                </a:lnTo>
                <a:lnTo>
                  <a:pt x="644368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8" y="217651"/>
                </a:lnTo>
                <a:lnTo>
                  <a:pt x="625043" y="174520"/>
                </a:lnTo>
                <a:lnTo>
                  <a:pt x="599276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1262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1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3810" y="2461204"/>
            <a:ext cx="2734945" cy="13620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62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(CUF)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315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3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THREAT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48545" y="4072808"/>
            <a:ext cx="2943225" cy="720090"/>
          </a:xfrm>
          <a:custGeom>
            <a:avLst/>
            <a:gdLst/>
            <a:ahLst/>
            <a:cxnLst/>
            <a:rect l="l" t="t" r="r" b="b"/>
            <a:pathLst>
              <a:path w="2943225" h="720089">
                <a:moveTo>
                  <a:pt x="2582607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8"/>
                </a:lnTo>
                <a:lnTo>
                  <a:pt x="140015" y="644989"/>
                </a:lnTo>
                <a:lnTo>
                  <a:pt x="178301" y="670849"/>
                </a:lnTo>
                <a:lnTo>
                  <a:pt x="219872" y="691709"/>
                </a:lnTo>
                <a:lnTo>
                  <a:pt x="264298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2582607" y="719999"/>
                </a:lnTo>
                <a:lnTo>
                  <a:pt x="2631457" y="716713"/>
                </a:lnTo>
                <a:lnTo>
                  <a:pt x="2678309" y="707140"/>
                </a:lnTo>
                <a:lnTo>
                  <a:pt x="2722735" y="691709"/>
                </a:lnTo>
                <a:lnTo>
                  <a:pt x="2764306" y="670849"/>
                </a:lnTo>
                <a:lnTo>
                  <a:pt x="2802592" y="644989"/>
                </a:lnTo>
                <a:lnTo>
                  <a:pt x="2837165" y="614558"/>
                </a:lnTo>
                <a:lnTo>
                  <a:pt x="2867596" y="579985"/>
                </a:lnTo>
                <a:lnTo>
                  <a:pt x="2893457" y="541699"/>
                </a:lnTo>
                <a:lnTo>
                  <a:pt x="2914317" y="500128"/>
                </a:lnTo>
                <a:lnTo>
                  <a:pt x="2929748" y="455702"/>
                </a:lnTo>
                <a:lnTo>
                  <a:pt x="2939321" y="408850"/>
                </a:lnTo>
                <a:lnTo>
                  <a:pt x="2942607" y="360000"/>
                </a:lnTo>
                <a:lnTo>
                  <a:pt x="2939321" y="311150"/>
                </a:lnTo>
                <a:lnTo>
                  <a:pt x="2929748" y="264298"/>
                </a:lnTo>
                <a:lnTo>
                  <a:pt x="2914317" y="219872"/>
                </a:lnTo>
                <a:lnTo>
                  <a:pt x="2893457" y="178301"/>
                </a:lnTo>
                <a:lnTo>
                  <a:pt x="2867596" y="140015"/>
                </a:lnTo>
                <a:lnTo>
                  <a:pt x="2837165" y="105441"/>
                </a:lnTo>
                <a:lnTo>
                  <a:pt x="2802592" y="75010"/>
                </a:lnTo>
                <a:lnTo>
                  <a:pt x="2764306" y="49150"/>
                </a:lnTo>
                <a:lnTo>
                  <a:pt x="2722735" y="28290"/>
                </a:lnTo>
                <a:lnTo>
                  <a:pt x="2678309" y="12859"/>
                </a:lnTo>
                <a:lnTo>
                  <a:pt x="2631457" y="3286"/>
                </a:lnTo>
                <a:lnTo>
                  <a:pt x="25826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27285" y="2481103"/>
            <a:ext cx="2506345" cy="21875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46990">
              <a:lnSpc>
                <a:spcPts val="3340"/>
              </a:lnSpc>
              <a:spcBef>
                <a:spcPts val="625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(TFC)</a:t>
            </a:r>
            <a:endParaRPr sz="3200">
              <a:latin typeface="Arial"/>
              <a:cs typeface="Arial"/>
            </a:endParaRPr>
          </a:p>
          <a:p>
            <a:pPr marL="353695" marR="5080" indent="-62230">
              <a:lnSpc>
                <a:spcPts val="1800"/>
              </a:lnSpc>
              <a:spcBef>
                <a:spcPts val="2915"/>
              </a:spcBef>
            </a:pPr>
            <a:r>
              <a:rPr sz="1600" b="1" spc="-5" dirty="0">
                <a:latin typeface="Arial"/>
                <a:cs typeface="Arial"/>
              </a:rPr>
              <a:t>WORK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UNDER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AND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CONCEALMENT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41224" y="2461204"/>
            <a:ext cx="2652395" cy="17862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625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 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Arial"/>
                <a:cs typeface="Arial"/>
              </a:rPr>
              <a:t>(TACEVAC)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24246" y="4084679"/>
            <a:ext cx="2943860" cy="720090"/>
          </a:xfrm>
          <a:custGeom>
            <a:avLst/>
            <a:gdLst/>
            <a:ahLst/>
            <a:cxnLst/>
            <a:rect l="l" t="t" r="r" b="b"/>
            <a:pathLst>
              <a:path w="2943860" h="720089">
                <a:moveTo>
                  <a:pt x="2583431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0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4" y="644989"/>
                </a:lnTo>
                <a:lnTo>
                  <a:pt x="178300" y="670849"/>
                </a:lnTo>
                <a:lnTo>
                  <a:pt x="219871" y="691709"/>
                </a:lnTo>
                <a:lnTo>
                  <a:pt x="264297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2583431" y="719999"/>
                </a:lnTo>
                <a:lnTo>
                  <a:pt x="2632281" y="716713"/>
                </a:lnTo>
                <a:lnTo>
                  <a:pt x="2679134" y="707140"/>
                </a:lnTo>
                <a:lnTo>
                  <a:pt x="2723560" y="691709"/>
                </a:lnTo>
                <a:lnTo>
                  <a:pt x="2765130" y="670849"/>
                </a:lnTo>
                <a:lnTo>
                  <a:pt x="2803417" y="644989"/>
                </a:lnTo>
                <a:lnTo>
                  <a:pt x="2837990" y="614557"/>
                </a:lnTo>
                <a:lnTo>
                  <a:pt x="2868421" y="579984"/>
                </a:lnTo>
                <a:lnTo>
                  <a:pt x="2894281" y="541698"/>
                </a:lnTo>
                <a:lnTo>
                  <a:pt x="2915141" y="500127"/>
                </a:lnTo>
                <a:lnTo>
                  <a:pt x="2930572" y="455701"/>
                </a:lnTo>
                <a:lnTo>
                  <a:pt x="2940145" y="408849"/>
                </a:lnTo>
                <a:lnTo>
                  <a:pt x="2943431" y="359999"/>
                </a:lnTo>
                <a:lnTo>
                  <a:pt x="2940145" y="311149"/>
                </a:lnTo>
                <a:lnTo>
                  <a:pt x="2930572" y="264297"/>
                </a:lnTo>
                <a:lnTo>
                  <a:pt x="2915141" y="219871"/>
                </a:lnTo>
                <a:lnTo>
                  <a:pt x="2894281" y="178300"/>
                </a:lnTo>
                <a:lnTo>
                  <a:pt x="2868421" y="140014"/>
                </a:lnTo>
                <a:lnTo>
                  <a:pt x="2837990" y="105441"/>
                </a:lnTo>
                <a:lnTo>
                  <a:pt x="2803417" y="75010"/>
                </a:lnTo>
                <a:lnTo>
                  <a:pt x="2765130" y="49150"/>
                </a:lnTo>
                <a:lnTo>
                  <a:pt x="2723560" y="28290"/>
                </a:lnTo>
                <a:lnTo>
                  <a:pt x="2679134" y="12859"/>
                </a:lnTo>
                <a:lnTo>
                  <a:pt x="2632281" y="3286"/>
                </a:lnTo>
                <a:lnTo>
                  <a:pt x="2583431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76353" y="4182394"/>
            <a:ext cx="183959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223520">
              <a:lnSpc>
                <a:spcPts val="1800"/>
              </a:lnSpc>
              <a:spcBef>
                <a:spcPts val="259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RETURN 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72025" y="4512181"/>
            <a:ext cx="2943225" cy="1024255"/>
          </a:xfrm>
          <a:custGeom>
            <a:avLst/>
            <a:gdLst/>
            <a:ahLst/>
            <a:cxnLst/>
            <a:rect l="l" t="t" r="r" b="b"/>
            <a:pathLst>
              <a:path w="2943225" h="1024254">
                <a:moveTo>
                  <a:pt x="2579414" y="0"/>
                </a:moveTo>
                <a:lnTo>
                  <a:pt x="363193" y="0"/>
                </a:lnTo>
                <a:lnTo>
                  <a:pt x="313910" y="3315"/>
                </a:lnTo>
                <a:lnTo>
                  <a:pt x="266642" y="12973"/>
                </a:lnTo>
                <a:lnTo>
                  <a:pt x="221822" y="28541"/>
                </a:lnTo>
                <a:lnTo>
                  <a:pt x="179882" y="49586"/>
                </a:lnTo>
                <a:lnTo>
                  <a:pt x="141256" y="75675"/>
                </a:lnTo>
                <a:lnTo>
                  <a:pt x="106376" y="106376"/>
                </a:lnTo>
                <a:lnTo>
                  <a:pt x="75675" y="141256"/>
                </a:lnTo>
                <a:lnTo>
                  <a:pt x="49586" y="179882"/>
                </a:lnTo>
                <a:lnTo>
                  <a:pt x="28541" y="221822"/>
                </a:lnTo>
                <a:lnTo>
                  <a:pt x="12973" y="266642"/>
                </a:lnTo>
                <a:lnTo>
                  <a:pt x="3315" y="313910"/>
                </a:lnTo>
                <a:lnTo>
                  <a:pt x="0" y="363193"/>
                </a:lnTo>
                <a:lnTo>
                  <a:pt x="0" y="660896"/>
                </a:lnTo>
                <a:lnTo>
                  <a:pt x="3315" y="710179"/>
                </a:lnTo>
                <a:lnTo>
                  <a:pt x="12973" y="757447"/>
                </a:lnTo>
                <a:lnTo>
                  <a:pt x="28541" y="802267"/>
                </a:lnTo>
                <a:lnTo>
                  <a:pt x="49586" y="844207"/>
                </a:lnTo>
                <a:lnTo>
                  <a:pt x="75675" y="882833"/>
                </a:lnTo>
                <a:lnTo>
                  <a:pt x="106376" y="917713"/>
                </a:lnTo>
                <a:lnTo>
                  <a:pt x="141256" y="948414"/>
                </a:lnTo>
                <a:lnTo>
                  <a:pt x="179882" y="974503"/>
                </a:lnTo>
                <a:lnTo>
                  <a:pt x="221822" y="995548"/>
                </a:lnTo>
                <a:lnTo>
                  <a:pt x="266642" y="1011116"/>
                </a:lnTo>
                <a:lnTo>
                  <a:pt x="313910" y="1020774"/>
                </a:lnTo>
                <a:lnTo>
                  <a:pt x="363193" y="1024089"/>
                </a:lnTo>
                <a:lnTo>
                  <a:pt x="2579414" y="1024089"/>
                </a:lnTo>
                <a:lnTo>
                  <a:pt x="2628697" y="1020774"/>
                </a:lnTo>
                <a:lnTo>
                  <a:pt x="2675965" y="1011116"/>
                </a:lnTo>
                <a:lnTo>
                  <a:pt x="2720785" y="995548"/>
                </a:lnTo>
                <a:lnTo>
                  <a:pt x="2762725" y="974503"/>
                </a:lnTo>
                <a:lnTo>
                  <a:pt x="2801351" y="948414"/>
                </a:lnTo>
                <a:lnTo>
                  <a:pt x="2836230" y="917713"/>
                </a:lnTo>
                <a:lnTo>
                  <a:pt x="2866931" y="882833"/>
                </a:lnTo>
                <a:lnTo>
                  <a:pt x="2893021" y="844207"/>
                </a:lnTo>
                <a:lnTo>
                  <a:pt x="2914066" y="802267"/>
                </a:lnTo>
                <a:lnTo>
                  <a:pt x="2929634" y="757447"/>
                </a:lnTo>
                <a:lnTo>
                  <a:pt x="2939292" y="710179"/>
                </a:lnTo>
                <a:lnTo>
                  <a:pt x="2942607" y="660896"/>
                </a:lnTo>
                <a:lnTo>
                  <a:pt x="2942607" y="363193"/>
                </a:lnTo>
                <a:lnTo>
                  <a:pt x="2939292" y="313910"/>
                </a:lnTo>
                <a:lnTo>
                  <a:pt x="2929634" y="266642"/>
                </a:lnTo>
                <a:lnTo>
                  <a:pt x="2914066" y="221822"/>
                </a:lnTo>
                <a:lnTo>
                  <a:pt x="2893021" y="179882"/>
                </a:lnTo>
                <a:lnTo>
                  <a:pt x="2866931" y="141256"/>
                </a:lnTo>
                <a:lnTo>
                  <a:pt x="2836230" y="106376"/>
                </a:lnTo>
                <a:lnTo>
                  <a:pt x="2801351" y="75675"/>
                </a:lnTo>
                <a:lnTo>
                  <a:pt x="2762725" y="49586"/>
                </a:lnTo>
                <a:lnTo>
                  <a:pt x="2720785" y="28541"/>
                </a:lnTo>
                <a:lnTo>
                  <a:pt x="2675965" y="12973"/>
                </a:lnTo>
                <a:lnTo>
                  <a:pt x="2628697" y="3315"/>
                </a:lnTo>
                <a:lnTo>
                  <a:pt x="257941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16431" y="4669590"/>
            <a:ext cx="2654300" cy="6858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635" algn="ctr">
              <a:lnSpc>
                <a:spcPts val="1700"/>
              </a:lnSpc>
              <a:spcBef>
                <a:spcPts val="240"/>
              </a:spcBef>
            </a:pPr>
            <a:r>
              <a:rPr sz="1500" b="1" spc="-5" dirty="0">
                <a:latin typeface="Arial"/>
                <a:cs typeface="Arial"/>
              </a:rPr>
              <a:t>MORE </a:t>
            </a:r>
            <a:r>
              <a:rPr sz="1500" b="1" spc="-15" dirty="0">
                <a:latin typeface="Arial"/>
                <a:cs typeface="Arial"/>
              </a:rPr>
              <a:t>DELIBERATE 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ASSESSMENT AND PRE- 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E</a:t>
            </a:r>
            <a:r>
              <a:rPr sz="1500" b="1" spc="-114" dirty="0">
                <a:latin typeface="Arial"/>
                <a:cs typeface="Arial"/>
              </a:rPr>
              <a:t>V</a:t>
            </a:r>
            <a:r>
              <a:rPr sz="1500" b="1" dirty="0">
                <a:latin typeface="Arial"/>
                <a:cs typeface="Arial"/>
              </a:rPr>
              <a:t>ACU</a:t>
            </a:r>
            <a:r>
              <a:rPr sz="1500" b="1" spc="-114" dirty="0">
                <a:latin typeface="Arial"/>
                <a:cs typeface="Arial"/>
              </a:rPr>
              <a:t>A</a:t>
            </a:r>
            <a:r>
              <a:rPr sz="1500" b="1" spc="-5" dirty="0">
                <a:latin typeface="Arial"/>
                <a:cs typeface="Arial"/>
              </a:rPr>
              <a:t>T</a:t>
            </a:r>
            <a:r>
              <a:rPr sz="1500" b="1" dirty="0">
                <a:latin typeface="Arial"/>
                <a:cs typeface="Arial"/>
              </a:rPr>
              <a:t>ION PROCEDURES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12165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4" y="0"/>
                </a:lnTo>
                <a:lnTo>
                  <a:pt x="262602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20" y="625043"/>
                </a:lnTo>
                <a:lnTo>
                  <a:pt x="217651" y="644368"/>
                </a:lnTo>
                <a:lnTo>
                  <a:pt x="262602" y="657252"/>
                </a:lnTo>
                <a:lnTo>
                  <a:pt x="308644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6" y="529758"/>
                </a:lnTo>
                <a:lnTo>
                  <a:pt x="625043" y="489173"/>
                </a:lnTo>
                <a:lnTo>
                  <a:pt x="644368" y="446042"/>
                </a:lnTo>
                <a:lnTo>
                  <a:pt x="657252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2" y="262602"/>
                </a:lnTo>
                <a:lnTo>
                  <a:pt x="644368" y="217651"/>
                </a:lnTo>
                <a:lnTo>
                  <a:pt x="625043" y="174520"/>
                </a:lnTo>
                <a:lnTo>
                  <a:pt x="599276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95778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2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55832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09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0" y="19325"/>
                </a:lnTo>
                <a:lnTo>
                  <a:pt x="174519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19" y="625043"/>
                </a:lnTo>
                <a:lnTo>
                  <a:pt x="217650" y="644368"/>
                </a:lnTo>
                <a:lnTo>
                  <a:pt x="262601" y="657252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5" y="529758"/>
                </a:lnTo>
                <a:lnTo>
                  <a:pt x="625042" y="489173"/>
                </a:lnTo>
                <a:lnTo>
                  <a:pt x="644367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7" y="217651"/>
                </a:lnTo>
                <a:lnTo>
                  <a:pt x="625042" y="174520"/>
                </a:lnTo>
                <a:lnTo>
                  <a:pt x="599275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339446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3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32002" y="6313740"/>
            <a:ext cx="13728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48146" y="1090341"/>
            <a:ext cx="5543550" cy="5193030"/>
            <a:chOff x="3348146" y="1090341"/>
            <a:chExt cx="5543550" cy="5193030"/>
          </a:xfrm>
        </p:grpSpPr>
        <p:sp>
          <p:nvSpPr>
            <p:cNvPr id="23" name="object 23"/>
            <p:cNvSpPr/>
            <p:nvPr/>
          </p:nvSpPr>
          <p:spPr>
            <a:xfrm>
              <a:off x="6082102" y="5898402"/>
              <a:ext cx="309245" cy="266700"/>
            </a:xfrm>
            <a:custGeom>
              <a:avLst/>
              <a:gdLst/>
              <a:ahLst/>
              <a:cxnLst/>
              <a:rect l="l" t="t" r="r" b="b"/>
              <a:pathLst>
                <a:path w="309245" h="266700">
                  <a:moveTo>
                    <a:pt x="154619" y="0"/>
                  </a:moveTo>
                  <a:lnTo>
                    <a:pt x="0" y="266586"/>
                  </a:lnTo>
                  <a:lnTo>
                    <a:pt x="309241" y="266586"/>
                  </a:lnTo>
                  <a:lnTo>
                    <a:pt x="154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8146" y="1090341"/>
              <a:ext cx="5543261" cy="5192932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21:</a:t>
            </a:r>
            <a:r>
              <a:rPr spc="-30" dirty="0"/>
              <a:t> </a:t>
            </a:r>
            <a:r>
              <a:rPr spc="-5" dirty="0"/>
              <a:t>Communication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9686" y="1863288"/>
            <a:ext cx="6967220" cy="4646930"/>
            <a:chOff x="89686" y="1863288"/>
            <a:chExt cx="6967220" cy="46469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6441" y="1863288"/>
              <a:ext cx="2790013" cy="20243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86" y="3790047"/>
              <a:ext cx="4247206" cy="271967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46896" y="1905632"/>
            <a:ext cx="249047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Communicate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b="1" spc="-5" dirty="0">
                <a:latin typeface="Arial"/>
                <a:cs typeface="Arial"/>
              </a:rPr>
              <a:t>the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casualty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possible: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0259" y="2446652"/>
            <a:ext cx="2516505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0015">
              <a:lnSpc>
                <a:spcPct val="1343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Encourage  Reassure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800" dirty="0">
                <a:latin typeface="Arial MT"/>
                <a:cs typeface="Arial MT"/>
              </a:rPr>
              <a:t>Explain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care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being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given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4738" y="4020835"/>
            <a:ext cx="3341370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Communicate </a:t>
            </a:r>
            <a:r>
              <a:rPr sz="1800" dirty="0">
                <a:latin typeface="Arial MT"/>
                <a:cs typeface="Arial MT"/>
              </a:rPr>
              <a:t>as soon as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possible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tactical </a:t>
            </a:r>
            <a:r>
              <a:rPr sz="1800" b="1" dirty="0">
                <a:latin typeface="Arial"/>
                <a:cs typeface="Arial"/>
              </a:rPr>
              <a:t> leadership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b="1" spc="-5" dirty="0">
                <a:latin typeface="Arial"/>
                <a:cs typeface="Arial"/>
              </a:rPr>
              <a:t>other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prehospital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medical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providers</a:t>
            </a:r>
            <a:r>
              <a:rPr sz="1800" spc="-5" dirty="0">
                <a:latin typeface="Arial MT"/>
                <a:cs typeface="Arial MT"/>
              </a:rPr>
              <a:t>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1752" y="5095254"/>
            <a:ext cx="3126105" cy="11303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status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34300"/>
              </a:lnSpc>
            </a:pPr>
            <a:r>
              <a:rPr sz="1800" dirty="0">
                <a:latin typeface="Arial MT"/>
                <a:cs typeface="Arial MT"/>
              </a:rPr>
              <a:t>Evac </a:t>
            </a:r>
            <a:r>
              <a:rPr sz="1800" spc="-5" dirty="0">
                <a:latin typeface="Arial MT"/>
                <a:cs typeface="Arial MT"/>
              </a:rPr>
              <a:t>requirements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priority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treatment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4435" y="725469"/>
            <a:ext cx="7620634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872105" algn="ctr">
              <a:lnSpc>
                <a:spcPts val="4054"/>
              </a:lnSpc>
              <a:spcBef>
                <a:spcPts val="100"/>
              </a:spcBef>
            </a:pPr>
            <a:r>
              <a:rPr sz="3600" b="1" spc="-30" dirty="0">
                <a:solidFill>
                  <a:srgbClr val="921928"/>
                </a:solidFill>
                <a:latin typeface="Arial"/>
                <a:cs typeface="Arial"/>
              </a:rPr>
              <a:t>IMPORTANCE</a:t>
            </a:r>
            <a:endParaRPr sz="3600">
              <a:latin typeface="Arial"/>
              <a:cs typeface="Arial"/>
            </a:endParaRPr>
          </a:p>
          <a:p>
            <a:pPr marR="2872105" algn="ctr">
              <a:lnSpc>
                <a:spcPts val="4054"/>
              </a:lnSpc>
            </a:pPr>
            <a:r>
              <a:rPr sz="3600" b="1" spc="-5" dirty="0">
                <a:latin typeface="Arial"/>
                <a:cs typeface="Arial"/>
              </a:rPr>
              <a:t>OF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COMMUNICATION</a:t>
            </a:r>
            <a:endParaRPr sz="3600">
              <a:latin typeface="Arial"/>
              <a:cs typeface="Arial"/>
            </a:endParaRPr>
          </a:p>
          <a:p>
            <a:pPr marL="4469130">
              <a:lnSpc>
                <a:spcPts val="2030"/>
              </a:lnSpc>
              <a:spcBef>
                <a:spcPts val="1275"/>
              </a:spcBef>
            </a:pPr>
            <a:r>
              <a:rPr sz="1800" spc="-5" dirty="0">
                <a:latin typeface="Arial MT"/>
                <a:cs typeface="Arial MT"/>
              </a:rPr>
              <a:t>Communicate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b="1" spc="-5" dirty="0">
                <a:latin typeface="Arial"/>
                <a:cs typeface="Arial"/>
              </a:rPr>
              <a:t>evacuation</a:t>
            </a:r>
            <a:endParaRPr sz="1800">
              <a:latin typeface="Arial"/>
              <a:cs typeface="Arial"/>
            </a:endParaRPr>
          </a:p>
          <a:p>
            <a:pPr marL="4469130">
              <a:lnSpc>
                <a:spcPts val="2030"/>
              </a:lnSpc>
            </a:pP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medical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assets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28511" y="2573468"/>
            <a:ext cx="3307715" cy="236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Communicate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b="1" spc="-5" dirty="0">
                <a:latin typeface="Arial"/>
                <a:cs typeface="Arial"/>
              </a:rPr>
              <a:t>evacuation </a:t>
            </a:r>
            <a:r>
              <a:rPr sz="1800" b="1" dirty="0">
                <a:latin typeface="Arial"/>
                <a:cs typeface="Arial"/>
              </a:rPr>
              <a:t> system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coordinate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40" dirty="0">
                <a:latin typeface="Arial MT"/>
                <a:cs typeface="Arial MT"/>
              </a:rPr>
              <a:t>TACEVAC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(CASEVAC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20" dirty="0">
                <a:latin typeface="Arial MT"/>
                <a:cs typeface="Arial MT"/>
              </a:rPr>
              <a:t> MEDEVAC) </a:t>
            </a:r>
            <a:r>
              <a:rPr sz="1800" dirty="0">
                <a:latin typeface="Arial MT"/>
                <a:cs typeface="Arial MT"/>
              </a:rPr>
              <a:t>using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9-Line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MEDEVAC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request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800" spc="-5" dirty="0">
                <a:latin typeface="Arial MT"/>
                <a:cs typeface="Arial MT"/>
              </a:rPr>
              <a:t>MIST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report</a:t>
            </a:r>
            <a:endParaRPr sz="1800">
              <a:latin typeface="Arial MT"/>
              <a:cs typeface="Arial MT"/>
            </a:endParaRPr>
          </a:p>
          <a:p>
            <a:pPr marL="12700" marR="1308100">
              <a:lnSpc>
                <a:spcPts val="2100"/>
              </a:lnSpc>
              <a:spcBef>
                <a:spcPts val="860"/>
              </a:spcBef>
            </a:pPr>
            <a:r>
              <a:rPr sz="1800" dirty="0">
                <a:latin typeface="Arial MT"/>
                <a:cs typeface="Arial MT"/>
              </a:rPr>
              <a:t>Keep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casualty’s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Form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1380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039"/>
              </a:lnSpc>
            </a:pPr>
            <a:r>
              <a:rPr sz="1800" spc="-5" dirty="0">
                <a:latin typeface="Arial MT"/>
                <a:cs typeface="Arial MT"/>
              </a:rPr>
              <a:t>up-to-date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1352" y="2589987"/>
            <a:ext cx="3743325" cy="3716020"/>
          </a:xfrm>
          <a:custGeom>
            <a:avLst/>
            <a:gdLst/>
            <a:ahLst/>
            <a:cxnLst/>
            <a:rect l="l" t="t" r="r" b="b"/>
            <a:pathLst>
              <a:path w="3743325" h="3716020">
                <a:moveTo>
                  <a:pt x="114300" y="761707"/>
                </a:moveTo>
                <a:lnTo>
                  <a:pt x="0" y="761707"/>
                </a:lnTo>
                <a:lnTo>
                  <a:pt x="0" y="1031976"/>
                </a:lnTo>
                <a:lnTo>
                  <a:pt x="114300" y="1031976"/>
                </a:lnTo>
                <a:lnTo>
                  <a:pt x="114300" y="761707"/>
                </a:lnTo>
                <a:close/>
              </a:path>
              <a:path w="3743325" h="3716020">
                <a:moveTo>
                  <a:pt x="114300" y="373456"/>
                </a:moveTo>
                <a:lnTo>
                  <a:pt x="0" y="373456"/>
                </a:lnTo>
                <a:lnTo>
                  <a:pt x="0" y="643737"/>
                </a:lnTo>
                <a:lnTo>
                  <a:pt x="114300" y="643737"/>
                </a:lnTo>
                <a:lnTo>
                  <a:pt x="114300" y="373456"/>
                </a:lnTo>
                <a:close/>
              </a:path>
              <a:path w="3743325" h="3716020">
                <a:moveTo>
                  <a:pt x="114300" y="0"/>
                </a:moveTo>
                <a:lnTo>
                  <a:pt x="0" y="0"/>
                </a:lnTo>
                <a:lnTo>
                  <a:pt x="0" y="270281"/>
                </a:lnTo>
                <a:lnTo>
                  <a:pt x="114300" y="270281"/>
                </a:lnTo>
                <a:lnTo>
                  <a:pt x="114300" y="0"/>
                </a:lnTo>
                <a:close/>
              </a:path>
              <a:path w="3743325" h="3716020">
                <a:moveTo>
                  <a:pt x="3743287" y="3445179"/>
                </a:moveTo>
                <a:lnTo>
                  <a:pt x="3628987" y="3445179"/>
                </a:lnTo>
                <a:lnTo>
                  <a:pt x="3628987" y="3715461"/>
                </a:lnTo>
                <a:lnTo>
                  <a:pt x="3743287" y="3715461"/>
                </a:lnTo>
                <a:lnTo>
                  <a:pt x="3743287" y="3445179"/>
                </a:lnTo>
                <a:close/>
              </a:path>
              <a:path w="3743325" h="3716020">
                <a:moveTo>
                  <a:pt x="3743287" y="3056928"/>
                </a:moveTo>
                <a:lnTo>
                  <a:pt x="3628987" y="3056928"/>
                </a:lnTo>
                <a:lnTo>
                  <a:pt x="3628987" y="3327209"/>
                </a:lnTo>
                <a:lnTo>
                  <a:pt x="3743287" y="3327209"/>
                </a:lnTo>
                <a:lnTo>
                  <a:pt x="3743287" y="3056928"/>
                </a:lnTo>
                <a:close/>
              </a:path>
              <a:path w="3743325" h="3716020">
                <a:moveTo>
                  <a:pt x="3743287" y="2683484"/>
                </a:moveTo>
                <a:lnTo>
                  <a:pt x="3628987" y="2683484"/>
                </a:lnTo>
                <a:lnTo>
                  <a:pt x="3628987" y="2953753"/>
                </a:lnTo>
                <a:lnTo>
                  <a:pt x="3743287" y="2953753"/>
                </a:lnTo>
                <a:lnTo>
                  <a:pt x="3743287" y="268348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96595" y="2623485"/>
            <a:ext cx="114300" cy="1016635"/>
          </a:xfrm>
          <a:custGeom>
            <a:avLst/>
            <a:gdLst/>
            <a:ahLst/>
            <a:cxnLst/>
            <a:rect l="l" t="t" r="r" b="b"/>
            <a:pathLst>
              <a:path w="114300" h="1016635">
                <a:moveTo>
                  <a:pt x="0" y="10162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16200"/>
                </a:lnTo>
                <a:lnTo>
                  <a:pt x="0" y="10162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96595" y="3817044"/>
            <a:ext cx="114300" cy="270510"/>
          </a:xfrm>
          <a:custGeom>
            <a:avLst/>
            <a:gdLst/>
            <a:ahLst/>
            <a:cxnLst/>
            <a:rect l="l" t="t" r="r" b="b"/>
            <a:pathLst>
              <a:path w="114300" h="270510">
                <a:moveTo>
                  <a:pt x="0" y="270275"/>
                </a:moveTo>
                <a:lnTo>
                  <a:pt x="0" y="0"/>
                </a:lnTo>
                <a:lnTo>
                  <a:pt x="114300" y="0"/>
                </a:lnTo>
                <a:lnTo>
                  <a:pt x="114300" y="270275"/>
                </a:lnTo>
                <a:lnTo>
                  <a:pt x="0" y="27027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96595" y="4222111"/>
            <a:ext cx="114300" cy="756285"/>
          </a:xfrm>
          <a:custGeom>
            <a:avLst/>
            <a:gdLst/>
            <a:ahLst/>
            <a:cxnLst/>
            <a:rect l="l" t="t" r="r" b="b"/>
            <a:pathLst>
              <a:path w="114300" h="756285">
                <a:moveTo>
                  <a:pt x="0" y="756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756000"/>
                </a:lnTo>
                <a:lnTo>
                  <a:pt x="0" y="756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60098" y="3980141"/>
            <a:ext cx="2431900" cy="2582902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25169" y="284872"/>
            <a:ext cx="33420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21: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36608" y="725777"/>
            <a:ext cx="6757034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853564">
              <a:lnSpc>
                <a:spcPts val="3790"/>
              </a:lnSpc>
              <a:spcBef>
                <a:spcPts val="665"/>
              </a:spcBef>
            </a:pPr>
            <a:r>
              <a:rPr sz="3600" spc="-5" dirty="0">
                <a:solidFill>
                  <a:srgbClr val="921928"/>
                </a:solidFill>
              </a:rPr>
              <a:t>REQUESTING </a:t>
            </a:r>
            <a:r>
              <a:rPr sz="3600" dirty="0">
                <a:solidFill>
                  <a:srgbClr val="921928"/>
                </a:solidFill>
              </a:rPr>
              <a:t> </a:t>
            </a:r>
            <a:r>
              <a:rPr sz="3600" spc="-60" dirty="0">
                <a:solidFill>
                  <a:srgbClr val="000000"/>
                </a:solidFill>
              </a:rPr>
              <a:t>EVACUATION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20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000000"/>
                </a:solidFill>
              </a:rPr>
              <a:t>CASUALTIES</a:t>
            </a:r>
            <a:endParaRPr sz="3600"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202565">
              <a:lnSpc>
                <a:spcPts val="2300"/>
              </a:lnSpc>
              <a:spcBef>
                <a:spcPts val="260"/>
              </a:spcBef>
            </a:pPr>
            <a:r>
              <a:rPr b="1" dirty="0">
                <a:latin typeface="Arial"/>
                <a:cs typeface="Arial"/>
              </a:rPr>
              <a:t>ALL</a:t>
            </a:r>
            <a:r>
              <a:rPr b="1" spc="-6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personnel</a:t>
            </a:r>
            <a:r>
              <a:rPr b="1" spc="-25" dirty="0">
                <a:latin typeface="Arial"/>
                <a:cs typeface="Arial"/>
              </a:rPr>
              <a:t> </a:t>
            </a:r>
            <a:r>
              <a:rPr dirty="0"/>
              <a:t>should</a:t>
            </a:r>
            <a:r>
              <a:rPr spc="-15" dirty="0"/>
              <a:t> </a:t>
            </a:r>
            <a:r>
              <a:rPr dirty="0"/>
              <a:t>be</a:t>
            </a:r>
            <a:r>
              <a:rPr spc="-15" dirty="0"/>
              <a:t> </a:t>
            </a:r>
            <a:r>
              <a:rPr spc="-5" dirty="0"/>
              <a:t>familiar </a:t>
            </a:r>
            <a:r>
              <a:rPr spc="-540" dirty="0"/>
              <a:t> </a:t>
            </a:r>
            <a:r>
              <a:rPr spc="-5" dirty="0"/>
              <a:t>with </a:t>
            </a:r>
            <a:r>
              <a:rPr dirty="0"/>
              <a:t>how </a:t>
            </a:r>
            <a:r>
              <a:rPr spc="-5" dirty="0"/>
              <a:t>to </a:t>
            </a:r>
            <a:r>
              <a:rPr dirty="0"/>
              <a:t>request medical </a:t>
            </a:r>
            <a:r>
              <a:rPr spc="5" dirty="0"/>
              <a:t> </a:t>
            </a:r>
            <a:r>
              <a:rPr spc="-5" dirty="0"/>
              <a:t>evacuation </a:t>
            </a:r>
            <a:r>
              <a:rPr dirty="0"/>
              <a:t>as </a:t>
            </a:r>
            <a:r>
              <a:rPr spc="-5" dirty="0"/>
              <a:t>they </a:t>
            </a:r>
            <a:r>
              <a:rPr dirty="0"/>
              <a:t>may need </a:t>
            </a:r>
            <a:r>
              <a:rPr spc="-5" dirty="0"/>
              <a:t>to </a:t>
            </a:r>
            <a:r>
              <a:rPr dirty="0"/>
              <a:t> </a:t>
            </a:r>
            <a:r>
              <a:rPr spc="-5" dirty="0"/>
              <a:t>initiate the</a:t>
            </a:r>
            <a:r>
              <a:rPr dirty="0"/>
              <a:t> request</a:t>
            </a:r>
          </a:p>
          <a:p>
            <a:pPr marL="12700" marR="5080">
              <a:lnSpc>
                <a:spcPts val="2300"/>
              </a:lnSpc>
              <a:spcBef>
                <a:spcPts val="1600"/>
              </a:spcBef>
            </a:pPr>
            <a:r>
              <a:rPr dirty="0"/>
              <a:t>Depending on </a:t>
            </a:r>
            <a:r>
              <a:rPr spc="-5" dirty="0"/>
              <a:t>the tactical situation, </a:t>
            </a:r>
            <a:r>
              <a:rPr dirty="0"/>
              <a:t> unit </a:t>
            </a:r>
            <a:r>
              <a:rPr spc="-5" dirty="0"/>
              <a:t>standard operating </a:t>
            </a:r>
            <a:r>
              <a:rPr dirty="0"/>
              <a:t>procedures, </a:t>
            </a:r>
            <a:r>
              <a:rPr spc="-545" dirty="0"/>
              <a:t> </a:t>
            </a:r>
            <a:r>
              <a:rPr dirty="0"/>
              <a:t>and available </a:t>
            </a:r>
            <a:r>
              <a:rPr spc="-5" dirty="0"/>
              <a:t>assets, the casualty </a:t>
            </a:r>
            <a:r>
              <a:rPr dirty="0"/>
              <a:t> may be </a:t>
            </a:r>
            <a:r>
              <a:rPr spc="-5" dirty="0"/>
              <a:t>evacuated </a:t>
            </a:r>
            <a:r>
              <a:rPr dirty="0"/>
              <a:t>by </a:t>
            </a:r>
            <a:r>
              <a:rPr b="1" spc="-25" dirty="0">
                <a:latin typeface="Arial"/>
                <a:cs typeface="Arial"/>
              </a:rPr>
              <a:t>MEDEVAC </a:t>
            </a:r>
            <a:r>
              <a:rPr dirty="0"/>
              <a:t>or </a:t>
            </a:r>
            <a:r>
              <a:rPr spc="-550" dirty="0"/>
              <a:t> </a:t>
            </a:r>
            <a:r>
              <a:rPr b="1" spc="-25" dirty="0">
                <a:latin typeface="Arial"/>
                <a:cs typeface="Arial"/>
              </a:rPr>
              <a:t>CASEVAC</a:t>
            </a:r>
          </a:p>
          <a:p>
            <a:pPr marL="12700" marR="165100">
              <a:lnSpc>
                <a:spcPts val="2300"/>
              </a:lnSpc>
              <a:spcBef>
                <a:spcPts val="1600"/>
              </a:spcBef>
            </a:pPr>
            <a:r>
              <a:rPr b="1" spc="-45" dirty="0">
                <a:latin typeface="Arial"/>
                <a:cs typeface="Arial"/>
              </a:rPr>
              <a:t>TACEVAC </a:t>
            </a:r>
            <a:r>
              <a:rPr dirty="0"/>
              <a:t>is a </a:t>
            </a:r>
            <a:r>
              <a:rPr spc="-5" dirty="0"/>
              <a:t>term that </a:t>
            </a:r>
            <a:r>
              <a:rPr dirty="0"/>
              <a:t>includes </a:t>
            </a:r>
            <a:r>
              <a:rPr spc="5" dirty="0"/>
              <a:t> </a:t>
            </a:r>
            <a:r>
              <a:rPr spc="-5" dirty="0"/>
              <a:t>both</a:t>
            </a:r>
            <a:r>
              <a:rPr spc="-10" dirty="0"/>
              <a:t> </a:t>
            </a:r>
            <a:r>
              <a:rPr b="1" spc="-25" dirty="0">
                <a:latin typeface="Arial"/>
                <a:cs typeface="Arial"/>
              </a:rPr>
              <a:t>MEDEVAC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spc="-5" dirty="0"/>
              <a:t>and</a:t>
            </a:r>
            <a:r>
              <a:rPr spc="-10" dirty="0"/>
              <a:t> </a:t>
            </a:r>
            <a:r>
              <a:rPr b="1" spc="-25" dirty="0">
                <a:latin typeface="Arial"/>
                <a:cs typeface="Arial"/>
              </a:rPr>
              <a:t>CASEVAC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spc="-5" dirty="0"/>
              <a:t>in </a:t>
            </a:r>
            <a:r>
              <a:rPr spc="-540" dirty="0"/>
              <a:t> </a:t>
            </a:r>
            <a:r>
              <a:rPr spc="-5" dirty="0"/>
              <a:t>the tactical </a:t>
            </a:r>
            <a:r>
              <a:rPr dirty="0"/>
              <a:t>environment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4980" y="3538114"/>
            <a:ext cx="4078123" cy="13149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46736" y="2096586"/>
            <a:ext cx="2655982" cy="113167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239264" y="1788779"/>
            <a:ext cx="6193155" cy="4351655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CASEVAC:</a:t>
            </a:r>
            <a:endParaRPr sz="2400">
              <a:latin typeface="Arial"/>
              <a:cs typeface="Arial"/>
            </a:endParaRPr>
          </a:p>
          <a:p>
            <a:pPr marL="12700" marR="3147695">
              <a:lnSpc>
                <a:spcPts val="2100"/>
              </a:lnSpc>
              <a:spcBef>
                <a:spcPts val="1085"/>
              </a:spcBef>
            </a:pPr>
            <a:r>
              <a:rPr sz="1800" spc="-5" dirty="0">
                <a:latin typeface="Arial MT"/>
                <a:cs typeface="Arial MT"/>
              </a:rPr>
              <a:t>Unregulated </a:t>
            </a:r>
            <a:r>
              <a:rPr sz="1800" dirty="0">
                <a:latin typeface="Arial MT"/>
                <a:cs typeface="Arial MT"/>
              </a:rPr>
              <a:t>movement of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aboard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nonmedical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aircraft, </a:t>
            </a:r>
            <a:r>
              <a:rPr sz="1800" dirty="0">
                <a:latin typeface="Arial MT"/>
                <a:cs typeface="Arial MT"/>
              </a:rPr>
              <a:t>vehicles, or </a:t>
            </a:r>
            <a:r>
              <a:rPr sz="1800" spc="-5" dirty="0">
                <a:latin typeface="Arial MT"/>
                <a:cs typeface="Arial MT"/>
              </a:rPr>
              <a:t>maritime </a:t>
            </a:r>
            <a:r>
              <a:rPr sz="1800" dirty="0">
                <a:latin typeface="Arial MT"/>
                <a:cs typeface="Arial MT"/>
              </a:rPr>
              <a:t> vessels</a:t>
            </a:r>
            <a:endParaRPr sz="1800">
              <a:latin typeface="Arial MT"/>
              <a:cs typeface="Arial MT"/>
            </a:endParaRPr>
          </a:p>
          <a:p>
            <a:pPr marL="29209">
              <a:lnSpc>
                <a:spcPct val="100000"/>
              </a:lnSpc>
              <a:spcBef>
                <a:spcPts val="400"/>
              </a:spcBef>
            </a:pPr>
            <a:r>
              <a:rPr sz="2400" b="1" spc="-25" dirty="0">
                <a:solidFill>
                  <a:srgbClr val="921928"/>
                </a:solidFill>
                <a:latin typeface="Arial"/>
                <a:cs typeface="Arial"/>
              </a:rPr>
              <a:t>MEDEVAC:</a:t>
            </a:r>
            <a:endParaRPr sz="2400">
              <a:latin typeface="Arial"/>
              <a:cs typeface="Arial"/>
            </a:endParaRPr>
          </a:p>
          <a:p>
            <a:pPr marL="29209" marR="3499485">
              <a:lnSpc>
                <a:spcPts val="1900"/>
              </a:lnSpc>
              <a:spcBef>
                <a:spcPts val="975"/>
              </a:spcBef>
            </a:pPr>
            <a:r>
              <a:rPr sz="1800" spc="-10" dirty="0">
                <a:latin typeface="Arial MT"/>
                <a:cs typeface="Arial MT"/>
              </a:rPr>
              <a:t>Transport </a:t>
            </a:r>
            <a:r>
              <a:rPr sz="1800" dirty="0">
                <a:latin typeface="Arial MT"/>
                <a:cs typeface="Arial MT"/>
              </a:rPr>
              <a:t>by medical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personnel of wounded,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injured, or ill persons </a:t>
            </a:r>
            <a:r>
              <a:rPr sz="1800" spc="-5" dirty="0">
                <a:latin typeface="Arial MT"/>
                <a:cs typeface="Arial MT"/>
              </a:rPr>
              <a:t>from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battlefield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and/or other</a:t>
            </a:r>
            <a:endParaRPr sz="1800">
              <a:latin typeface="Arial MT"/>
              <a:cs typeface="Arial MT"/>
            </a:endParaRPr>
          </a:p>
          <a:p>
            <a:pPr marL="29209">
              <a:lnSpc>
                <a:spcPts val="1864"/>
              </a:lnSpc>
            </a:pPr>
            <a:r>
              <a:rPr sz="1800" spc="-5" dirty="0">
                <a:latin typeface="Arial MT"/>
                <a:cs typeface="Arial MT"/>
              </a:rPr>
              <a:t>locations to</a:t>
            </a:r>
            <a:r>
              <a:rPr sz="1800" dirty="0">
                <a:latin typeface="Arial MT"/>
                <a:cs typeface="Arial MT"/>
              </a:rPr>
              <a:t> Medical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Treatment</a:t>
            </a:r>
            <a:r>
              <a:rPr sz="1800" spc="-5" dirty="0">
                <a:latin typeface="Arial MT"/>
                <a:cs typeface="Arial MT"/>
              </a:rPr>
              <a:t> Facilities</a:t>
            </a:r>
            <a:endParaRPr sz="1800">
              <a:latin typeface="Arial MT"/>
              <a:cs typeface="Arial MT"/>
            </a:endParaRPr>
          </a:p>
          <a:p>
            <a:pPr marL="29209" marR="5080">
              <a:lnSpc>
                <a:spcPts val="1900"/>
              </a:lnSpc>
              <a:spcBef>
                <a:spcPts val="1015"/>
              </a:spcBef>
            </a:pPr>
            <a:r>
              <a:rPr sz="1800" spc="-5" dirty="0">
                <a:latin typeface="Arial MT"/>
                <a:cs typeface="Arial MT"/>
              </a:rPr>
              <a:t>Conducted 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dedicated</a:t>
            </a:r>
            <a:r>
              <a:rPr sz="1800" dirty="0">
                <a:latin typeface="Arial MT"/>
                <a:cs typeface="Arial MT"/>
              </a:rPr>
              <a:t> medical ground vehicles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aircraft, </a:t>
            </a:r>
            <a:r>
              <a:rPr sz="1800" dirty="0">
                <a:latin typeface="Arial MT"/>
                <a:cs typeface="Arial MT"/>
              </a:rPr>
              <a:t>properly marked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dirty="0">
                <a:latin typeface="Arial MT"/>
                <a:cs typeface="Arial MT"/>
              </a:rPr>
              <a:t>a Red Cross and employed in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accordance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Geneva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Conventions</a:t>
            </a:r>
            <a:r>
              <a:rPr sz="1800" dirty="0">
                <a:latin typeface="Arial MT"/>
                <a:cs typeface="Arial MT"/>
              </a:rPr>
              <a:t> and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law of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2000" y="1159220"/>
            <a:ext cx="10899316" cy="36478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24130" marR="5080" indent="-12065">
              <a:lnSpc>
                <a:spcPts val="2080"/>
              </a:lnSpc>
              <a:spcBef>
                <a:spcPts val="450"/>
              </a:spcBef>
            </a:pP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MEDEVAC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MIST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VIDEO </a:t>
            </a:r>
            <a:r>
              <a:rPr sz="36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9-LINE</a:t>
            </a:r>
            <a:r>
              <a:rPr sz="36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10" dirty="0">
                <a:solidFill>
                  <a:srgbClr val="FFFFFF"/>
                </a:solidFill>
                <a:latin typeface="Arial"/>
                <a:cs typeface="Arial"/>
              </a:rPr>
              <a:t>ARMY</a:t>
            </a:r>
            <a:r>
              <a:rPr lang="en-US" sz="3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10" dirty="0">
                <a:solidFill>
                  <a:srgbClr val="FFFFFF"/>
                </a:solidFill>
                <a:latin typeface="Arial"/>
                <a:cs typeface="Arial"/>
              </a:rPr>
              <a:t>EXAMPLE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pic>
        <p:nvPicPr>
          <p:cNvPr id="13" name="21. 9-Line MEDEVAC MIST Report (Tactical Field Care)">
            <a:hlinkClick r:id="" action="ppaction://media"/>
            <a:extLst>
              <a:ext uri="{FF2B5EF4-FFF2-40B4-BE49-F238E27FC236}">
                <a16:creationId xmlns:a16="http://schemas.microsoft.com/office/drawing/2014/main" id="{2845DA32-24C2-5ED4-ACA2-CFB465D373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2586" y="1769209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21:</a:t>
            </a:r>
            <a:r>
              <a:rPr spc="-30" dirty="0"/>
              <a:t> </a:t>
            </a:r>
            <a:r>
              <a:rPr spc="-5" dirty="0"/>
              <a:t>Communication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968507"/>
            <a:ext cx="3717290" cy="3367404"/>
            <a:chOff x="0" y="968507"/>
            <a:chExt cx="3717290" cy="336740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635" y="2225219"/>
              <a:ext cx="1995533" cy="21104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68507"/>
              <a:ext cx="3717114" cy="231193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041110" y="706372"/>
            <a:ext cx="614743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549400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REQUESTING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60" dirty="0">
                <a:latin typeface="Arial"/>
                <a:cs typeface="Arial"/>
              </a:rPr>
              <a:t>EVACUATION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-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KEY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POINTS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89154" y="2133438"/>
            <a:ext cx="5701665" cy="40005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26416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latin typeface="Arial"/>
                <a:cs typeface="Arial"/>
              </a:rPr>
              <a:t>Every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SERVICE </a:t>
            </a:r>
            <a:r>
              <a:rPr sz="2000" b="1" dirty="0">
                <a:latin typeface="Arial"/>
                <a:cs typeface="Arial"/>
              </a:rPr>
              <a:t>MEMBER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must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prepared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transmit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 </a:t>
            </a:r>
            <a:r>
              <a:rPr sz="2000" spc="-25" dirty="0">
                <a:latin typeface="Arial MT"/>
                <a:cs typeface="Arial MT"/>
              </a:rPr>
              <a:t>MEDEVAC</a:t>
            </a:r>
            <a:r>
              <a:rPr sz="2000" dirty="0">
                <a:latin typeface="Arial MT"/>
                <a:cs typeface="Arial MT"/>
              </a:rPr>
              <a:t> request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23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A </a:t>
            </a:r>
            <a:r>
              <a:rPr sz="2000" spc="-25" dirty="0">
                <a:latin typeface="Arial MT"/>
                <a:cs typeface="Arial MT"/>
              </a:rPr>
              <a:t>MEDEVAC </a:t>
            </a:r>
            <a:r>
              <a:rPr sz="2000" dirty="0">
                <a:latin typeface="Arial MT"/>
                <a:cs typeface="Arial MT"/>
              </a:rPr>
              <a:t>request is </a:t>
            </a:r>
            <a:r>
              <a:rPr sz="2000" b="1" dirty="0">
                <a:latin typeface="Arial"/>
                <a:cs typeface="Arial"/>
              </a:rPr>
              <a:t>NOT </a:t>
            </a:r>
            <a:r>
              <a:rPr sz="2000" dirty="0">
                <a:latin typeface="Arial MT"/>
                <a:cs typeface="Arial MT"/>
              </a:rPr>
              <a:t>a direct medical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communication with </a:t>
            </a:r>
            <a:r>
              <a:rPr sz="2000" dirty="0">
                <a:latin typeface="Arial MT"/>
                <a:cs typeface="Arial MT"/>
              </a:rPr>
              <a:t>medical providers, but a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means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communicating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evacuation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requirements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 </a:t>
            </a:r>
            <a:r>
              <a:rPr sz="2000" spc="-5" dirty="0">
                <a:latin typeface="Arial MT"/>
                <a:cs typeface="Arial MT"/>
              </a:rPr>
              <a:t>evacuation </a:t>
            </a:r>
            <a:r>
              <a:rPr sz="2000" dirty="0">
                <a:latin typeface="Arial MT"/>
                <a:cs typeface="Arial MT"/>
              </a:rPr>
              <a:t>resources can be launched as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needed</a:t>
            </a:r>
            <a:r>
              <a:rPr sz="2000" spc="-5" dirty="0">
                <a:latin typeface="Arial MT"/>
                <a:cs typeface="Arial MT"/>
              </a:rPr>
              <a:t> to</a:t>
            </a:r>
            <a:r>
              <a:rPr sz="2000" dirty="0">
                <a:latin typeface="Arial MT"/>
                <a:cs typeface="Arial MT"/>
              </a:rPr>
              <a:t> support</a:t>
            </a:r>
            <a:r>
              <a:rPr sz="2000" spc="-5" dirty="0">
                <a:latin typeface="Arial MT"/>
                <a:cs typeface="Arial MT"/>
              </a:rPr>
              <a:t> evacuation</a:t>
            </a:r>
            <a:r>
              <a:rPr sz="2000" dirty="0">
                <a:latin typeface="Arial MT"/>
                <a:cs typeface="Arial MT"/>
              </a:rPr>
              <a:t> of</a:t>
            </a:r>
            <a:r>
              <a:rPr sz="2000" spc="-5" dirty="0">
                <a:latin typeface="Arial MT"/>
                <a:cs typeface="Arial MT"/>
              </a:rPr>
              <a:t> casualties</a:t>
            </a:r>
            <a:endParaRPr sz="2000">
              <a:latin typeface="Arial MT"/>
              <a:cs typeface="Arial MT"/>
            </a:endParaRPr>
          </a:p>
          <a:p>
            <a:pPr marL="12700" marR="458470">
              <a:lnSpc>
                <a:spcPts val="2300"/>
              </a:lnSpc>
              <a:spcBef>
                <a:spcPts val="1200"/>
              </a:spcBef>
            </a:pPr>
            <a:r>
              <a:rPr sz="2000" spc="-5" dirty="0">
                <a:latin typeface="Arial MT"/>
                <a:cs typeface="Arial MT"/>
              </a:rPr>
              <a:t>Gather </a:t>
            </a:r>
            <a:r>
              <a:rPr sz="2000" b="1" dirty="0">
                <a:latin typeface="Arial"/>
                <a:cs typeface="Arial"/>
              </a:rPr>
              <a:t>all </a:t>
            </a:r>
            <a:r>
              <a:rPr sz="2000" spc="-5" dirty="0">
                <a:latin typeface="Arial MT"/>
                <a:cs typeface="Arial MT"/>
              </a:rPr>
              <a:t>information </a:t>
            </a:r>
            <a:r>
              <a:rPr sz="2000" dirty="0">
                <a:latin typeface="Arial MT"/>
                <a:cs typeface="Arial MT"/>
              </a:rPr>
              <a:t>needed </a:t>
            </a:r>
            <a:r>
              <a:rPr sz="2000" b="1" spc="-5" dirty="0">
                <a:latin typeface="Arial"/>
                <a:cs typeface="Arial"/>
              </a:rPr>
              <a:t>before </a:t>
            </a:r>
            <a:r>
              <a:rPr sz="2000" spc="-5" dirty="0">
                <a:latin typeface="Arial MT"/>
                <a:cs typeface="Arial MT"/>
              </a:rPr>
              <a:t>initiating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transmission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5" dirty="0">
                <a:latin typeface="Arial MT"/>
                <a:cs typeface="Arial MT"/>
              </a:rPr>
              <a:t> 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MEDEVAC</a:t>
            </a:r>
            <a:r>
              <a:rPr sz="2000" dirty="0">
                <a:latin typeface="Arial MT"/>
                <a:cs typeface="Arial MT"/>
              </a:rPr>
              <a:t> request</a:t>
            </a:r>
            <a:endParaRPr sz="2000">
              <a:latin typeface="Arial MT"/>
              <a:cs typeface="Arial MT"/>
            </a:endParaRPr>
          </a:p>
          <a:p>
            <a:pPr marL="12700" marR="387350">
              <a:lnSpc>
                <a:spcPts val="23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Use </a:t>
            </a:r>
            <a:r>
              <a:rPr sz="2000" b="1" spc="-5" dirty="0">
                <a:latin typeface="Arial"/>
                <a:cs typeface="Arial"/>
              </a:rPr>
              <a:t>appropriate and mandated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communications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security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and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brevity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codes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when</a:t>
            </a:r>
            <a:r>
              <a:rPr sz="2000" spc="-5" dirty="0">
                <a:latin typeface="Arial MT"/>
                <a:cs typeface="Arial MT"/>
              </a:rPr>
              <a:t> transmitting</a:t>
            </a:r>
            <a:r>
              <a:rPr sz="2000" dirty="0">
                <a:latin typeface="Arial MT"/>
                <a:cs typeface="Arial MT"/>
              </a:rPr>
              <a:t> a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MEDEVAC</a:t>
            </a:r>
            <a:r>
              <a:rPr sz="2000" dirty="0">
                <a:latin typeface="Arial MT"/>
                <a:cs typeface="Arial MT"/>
              </a:rPr>
              <a:t> request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35718" y="2164231"/>
            <a:ext cx="114300" cy="638810"/>
          </a:xfrm>
          <a:custGeom>
            <a:avLst/>
            <a:gdLst/>
            <a:ahLst/>
            <a:cxnLst/>
            <a:rect l="l" t="t" r="r" b="b"/>
            <a:pathLst>
              <a:path w="114300" h="638810">
                <a:moveTo>
                  <a:pt x="0" y="6386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638602"/>
                </a:lnTo>
                <a:lnTo>
                  <a:pt x="0" y="6386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35718" y="2961859"/>
            <a:ext cx="114300" cy="1440180"/>
          </a:xfrm>
          <a:custGeom>
            <a:avLst/>
            <a:gdLst/>
            <a:ahLst/>
            <a:cxnLst/>
            <a:rect l="l" t="t" r="r" b="b"/>
            <a:pathLst>
              <a:path w="114300" h="1440179">
                <a:moveTo>
                  <a:pt x="0" y="143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1439999"/>
                </a:lnTo>
                <a:lnTo>
                  <a:pt x="0" y="1439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35718" y="4598954"/>
            <a:ext cx="114300" cy="638810"/>
          </a:xfrm>
          <a:custGeom>
            <a:avLst/>
            <a:gdLst/>
            <a:ahLst/>
            <a:cxnLst/>
            <a:rect l="l" t="t" r="r" b="b"/>
            <a:pathLst>
              <a:path w="114300" h="638810">
                <a:moveTo>
                  <a:pt x="0" y="6386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638602"/>
                </a:lnTo>
                <a:lnTo>
                  <a:pt x="0" y="6386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35718" y="5382157"/>
            <a:ext cx="114300" cy="880110"/>
          </a:xfrm>
          <a:custGeom>
            <a:avLst/>
            <a:gdLst/>
            <a:ahLst/>
            <a:cxnLst/>
            <a:rect l="l" t="t" r="r" b="b"/>
            <a:pathLst>
              <a:path w="114300" h="880110">
                <a:moveTo>
                  <a:pt x="0" y="879494"/>
                </a:moveTo>
                <a:lnTo>
                  <a:pt x="0" y="0"/>
                </a:lnTo>
                <a:lnTo>
                  <a:pt x="114300" y="0"/>
                </a:lnTo>
                <a:lnTo>
                  <a:pt x="114300" y="879494"/>
                </a:lnTo>
                <a:lnTo>
                  <a:pt x="0" y="87949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4635" y="2725309"/>
            <a:ext cx="5210959" cy="353634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21:</a:t>
            </a:r>
            <a:r>
              <a:rPr spc="-30" dirty="0"/>
              <a:t> </a:t>
            </a:r>
            <a:r>
              <a:rPr spc="-5" dirty="0"/>
              <a:t>Communication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47875" y="747931"/>
            <a:ext cx="609663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1121410">
              <a:lnSpc>
                <a:spcPts val="4200"/>
              </a:lnSpc>
              <a:spcBef>
                <a:spcPts val="320"/>
              </a:spcBef>
            </a:pPr>
            <a:r>
              <a:rPr sz="3600" b="1" spc="-85" dirty="0">
                <a:latin typeface="Arial"/>
                <a:cs typeface="Arial"/>
              </a:rPr>
              <a:t>NATO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35" dirty="0">
                <a:latin typeface="Arial"/>
                <a:cs typeface="Arial"/>
              </a:rPr>
              <a:t>CASUALTY 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60" dirty="0">
                <a:latin typeface="Arial"/>
                <a:cs typeface="Arial"/>
              </a:rPr>
              <a:t>EVACUATION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921928"/>
                </a:solidFill>
                <a:latin typeface="Arial"/>
                <a:cs typeface="Arial"/>
              </a:rPr>
              <a:t>CATEGORIES</a:t>
            </a:r>
            <a:endParaRPr sz="36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74096" y="3710249"/>
          <a:ext cx="123825" cy="2230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1868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736">
                <a:tc>
                  <a:txBody>
                    <a:bodyPr/>
                    <a:lstStyle/>
                    <a:p>
                      <a:pPr algn="r">
                        <a:lnSpc>
                          <a:spcPts val="1105"/>
                        </a:lnSpc>
                      </a:pPr>
                      <a:r>
                        <a:rPr sz="1400" dirty="0">
                          <a:solidFill>
                            <a:srgbClr val="921928"/>
                          </a:solidFill>
                          <a:latin typeface="Trebuchet MS"/>
                          <a:cs typeface="Trebuchet MS"/>
                        </a:rPr>
                        <a:t>▪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736">
                <a:tc>
                  <a:txBody>
                    <a:bodyPr/>
                    <a:lstStyle/>
                    <a:p>
                      <a:pPr algn="r">
                        <a:lnSpc>
                          <a:spcPts val="1035"/>
                        </a:lnSpc>
                      </a:pPr>
                      <a:r>
                        <a:rPr sz="1400" dirty="0">
                          <a:solidFill>
                            <a:srgbClr val="921928"/>
                          </a:solidFill>
                          <a:latin typeface="Trebuchet MS"/>
                          <a:cs typeface="Trebuchet MS"/>
                        </a:rPr>
                        <a:t>▪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736">
                <a:tc>
                  <a:txBody>
                    <a:bodyPr/>
                    <a:lstStyle/>
                    <a:p>
                      <a:pPr algn="r">
                        <a:lnSpc>
                          <a:spcPts val="969"/>
                        </a:lnSpc>
                      </a:pPr>
                      <a:r>
                        <a:rPr sz="1400" dirty="0">
                          <a:solidFill>
                            <a:srgbClr val="921928"/>
                          </a:solidFill>
                          <a:latin typeface="Trebuchet MS"/>
                          <a:cs typeface="Trebuchet MS"/>
                        </a:rPr>
                        <a:t>▪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735">
                <a:tc>
                  <a:txBody>
                    <a:bodyPr/>
                    <a:lstStyle/>
                    <a:p>
                      <a:pPr marL="28575">
                        <a:lnSpc>
                          <a:spcPts val="905"/>
                        </a:lnSpc>
                      </a:pPr>
                      <a:r>
                        <a:rPr sz="1400" dirty="0">
                          <a:solidFill>
                            <a:srgbClr val="921928"/>
                          </a:solidFill>
                          <a:latin typeface="Trebuchet MS"/>
                          <a:cs typeface="Trebuchet MS"/>
                        </a:rPr>
                        <a:t>▪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  <a:p>
                      <a:pPr marL="28575">
                        <a:lnSpc>
                          <a:spcPts val="740"/>
                        </a:lnSpc>
                        <a:spcBef>
                          <a:spcPts val="520"/>
                        </a:spcBef>
                      </a:pPr>
                      <a:r>
                        <a:rPr sz="1400" dirty="0">
                          <a:solidFill>
                            <a:srgbClr val="921928"/>
                          </a:solidFill>
                          <a:latin typeface="Trebuchet MS"/>
                          <a:cs typeface="Trebuchet MS"/>
                        </a:rPr>
                        <a:t>▪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735">
                <a:tc>
                  <a:txBody>
                    <a:bodyPr/>
                    <a:lstStyle/>
                    <a:p>
                      <a:pPr algn="r">
                        <a:lnSpc>
                          <a:spcPts val="805"/>
                        </a:lnSpc>
                        <a:spcBef>
                          <a:spcPts val="1360"/>
                        </a:spcBef>
                      </a:pPr>
                      <a:r>
                        <a:rPr sz="1400" dirty="0">
                          <a:solidFill>
                            <a:srgbClr val="921928"/>
                          </a:solidFill>
                          <a:latin typeface="Trebuchet MS"/>
                          <a:cs typeface="Trebuchet MS"/>
                        </a:rPr>
                        <a:t>▪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7272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735">
                <a:tc>
                  <a:txBody>
                    <a:bodyPr/>
                    <a:lstStyle/>
                    <a:p>
                      <a:pPr algn="r">
                        <a:lnSpc>
                          <a:spcPts val="869"/>
                        </a:lnSpc>
                        <a:spcBef>
                          <a:spcPts val="1295"/>
                        </a:spcBef>
                      </a:pPr>
                      <a:r>
                        <a:rPr sz="1400" dirty="0">
                          <a:solidFill>
                            <a:srgbClr val="921928"/>
                          </a:solidFill>
                          <a:latin typeface="Trebuchet MS"/>
                          <a:cs typeface="Trebuchet MS"/>
                        </a:rPr>
                        <a:t>▪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6446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867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33350" y="2025650"/>
          <a:ext cx="11877040" cy="4171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4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4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743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URGENT</a:t>
                      </a:r>
                      <a:r>
                        <a:rPr sz="17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r>
                        <a:rPr sz="17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PRIORITY</a:t>
                      </a:r>
                      <a:r>
                        <a:rPr sz="17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ROUTINE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6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HOURS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6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6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HOURS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16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HOURS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54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76835" marR="69215" indent="23495" algn="just">
                        <a:lnSpc>
                          <a:spcPts val="2000"/>
                        </a:lnSpc>
                      </a:pPr>
                      <a:r>
                        <a:rPr sz="1700" b="1" dirty="0">
                          <a:latin typeface="Arial"/>
                          <a:cs typeface="Arial"/>
                        </a:rPr>
                        <a:t>Ex </a:t>
                      </a:r>
                      <a:r>
                        <a:rPr sz="1700" b="1" spc="-4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00" b="1" dirty="0">
                          <a:latin typeface="Arial"/>
                          <a:cs typeface="Arial"/>
                        </a:rPr>
                        <a:t>am  </a:t>
                      </a:r>
                      <a:r>
                        <a:rPr sz="1700" b="1" spc="-5" dirty="0">
                          <a:latin typeface="Arial"/>
                          <a:cs typeface="Arial"/>
                        </a:rPr>
                        <a:t>ple  </a:t>
                      </a:r>
                      <a:r>
                        <a:rPr sz="1700" b="1" dirty="0">
                          <a:latin typeface="Arial"/>
                          <a:cs typeface="Arial"/>
                        </a:rPr>
                        <a:t>s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418465" indent="-222885">
                        <a:lnSpc>
                          <a:spcPct val="100000"/>
                        </a:lnSpc>
                        <a:spcBef>
                          <a:spcPts val="73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Significant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injuries</a:t>
                      </a:r>
                      <a:r>
                        <a:rPr sz="2100" spc="-2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from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100" spc="-2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dismounted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IED</a:t>
                      </a:r>
                      <a:r>
                        <a:rPr sz="2100" spc="-2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attack</a:t>
                      </a:r>
                      <a:endParaRPr sz="2100" baseline="1984">
                        <a:latin typeface="Arial MT"/>
                        <a:cs typeface="Arial MT"/>
                      </a:endParaRPr>
                    </a:p>
                    <a:p>
                      <a:pPr marL="418465" marR="250190" indent="-222250">
                        <a:lnSpc>
                          <a:spcPts val="1530"/>
                        </a:lnSpc>
                        <a:spcBef>
                          <a:spcPts val="695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Gunshot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wound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or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penetrating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shrapnel</a:t>
                      </a:r>
                      <a:r>
                        <a:rPr sz="2100" spc="-2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chest, </a:t>
                      </a:r>
                      <a:r>
                        <a:rPr sz="2100" spc="-56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abdomen,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or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pelvis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461645" indent="-222250">
                        <a:lnSpc>
                          <a:spcPct val="128699"/>
                        </a:lnSpc>
                        <a:spcBef>
                          <a:spcPts val="8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Any</a:t>
                      </a:r>
                      <a:r>
                        <a:rPr sz="2100" spc="5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casualty</a:t>
                      </a:r>
                      <a:r>
                        <a:rPr sz="2100" spc="6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2100" spc="6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ongoing</a:t>
                      </a:r>
                      <a:r>
                        <a:rPr sz="2100" spc="6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airway</a:t>
                      </a:r>
                      <a:r>
                        <a:rPr sz="2100" spc="6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difficulty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Any</a:t>
                      </a:r>
                      <a:r>
                        <a:rPr sz="1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casualty</a:t>
                      </a:r>
                      <a:r>
                        <a:rPr sz="1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1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ongoing</a:t>
                      </a:r>
                      <a:r>
                        <a:rPr sz="1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respiratory</a:t>
                      </a:r>
                      <a:r>
                        <a:rPr sz="1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difficulty </a:t>
                      </a:r>
                      <a:r>
                        <a:rPr sz="1400" spc="-3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Unconscious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casualty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419100">
                        <a:lnSpc>
                          <a:spcPct val="131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Casualty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known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or</a:t>
                      </a:r>
                      <a:r>
                        <a:rPr sz="1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suspected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spinal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injury </a:t>
                      </a:r>
                      <a:r>
                        <a:rPr sz="1400" spc="-3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Casualty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in shock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412115">
                        <a:lnSpc>
                          <a:spcPct val="131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Casualty</a:t>
                      </a:r>
                      <a:r>
                        <a:rPr sz="1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bleeding</a:t>
                      </a:r>
                      <a:r>
                        <a:rPr sz="1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that</a:t>
                      </a:r>
                      <a:r>
                        <a:rPr sz="1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difficult</a:t>
                      </a:r>
                      <a:r>
                        <a:rPr sz="1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control </a:t>
                      </a:r>
                      <a:r>
                        <a:rPr sz="1400" spc="-3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Moderate/Severe</a:t>
                      </a:r>
                      <a:r>
                        <a:rPr sz="1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TBI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Burns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&gt;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20%</a:t>
                      </a:r>
                      <a:r>
                        <a:rPr sz="1400" spc="-35" dirty="0">
                          <a:latin typeface="Arial MT"/>
                          <a:cs typeface="Arial MT"/>
                        </a:rPr>
                        <a:t> Total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Body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 Surface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area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418465" marR="467359" indent="-222250">
                        <a:lnSpc>
                          <a:spcPts val="1530"/>
                        </a:lnSpc>
                        <a:spcBef>
                          <a:spcPts val="905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Isolated,</a:t>
                      </a:r>
                      <a:r>
                        <a:rPr sz="2100" spc="-2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open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extremity fracture </a:t>
                      </a:r>
                      <a:r>
                        <a:rPr sz="2100" spc="-56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bleeding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controlled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645160" indent="-222250">
                        <a:lnSpc>
                          <a:spcPts val="1530"/>
                        </a:lnSpc>
                        <a:spcBef>
                          <a:spcPts val="74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Any</a:t>
                      </a:r>
                      <a:r>
                        <a:rPr sz="2100" spc="-37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casualty</a:t>
                      </a:r>
                      <a:r>
                        <a:rPr sz="2100" spc="-37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2100" spc="-37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100" spc="-37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tourniquet </a:t>
                      </a:r>
                      <a:r>
                        <a:rPr sz="2100" spc="-569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place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812800" indent="-222250">
                        <a:lnSpc>
                          <a:spcPts val="1530"/>
                        </a:lnSpc>
                        <a:spcBef>
                          <a:spcPts val="74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Penetrating</a:t>
                      </a:r>
                      <a:r>
                        <a:rPr sz="2100" spc="-5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or</a:t>
                      </a:r>
                      <a:r>
                        <a:rPr sz="2100" spc="-6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other</a:t>
                      </a:r>
                      <a:r>
                        <a:rPr sz="2100" spc="-5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serious </a:t>
                      </a:r>
                      <a:r>
                        <a:rPr sz="2100" spc="-56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eye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injury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240029" indent="-222250">
                        <a:lnSpc>
                          <a:spcPts val="1530"/>
                        </a:lnSpc>
                        <a:spcBef>
                          <a:spcPts val="74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Significant</a:t>
                      </a:r>
                      <a:r>
                        <a:rPr sz="2100" spc="-37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soft-tissue</a:t>
                      </a:r>
                      <a:r>
                        <a:rPr sz="2100" spc="-2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injury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without </a:t>
                      </a:r>
                      <a:r>
                        <a:rPr sz="2100" spc="-56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major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bleeding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843280" indent="-222250">
                        <a:lnSpc>
                          <a:spcPts val="1530"/>
                        </a:lnSpc>
                        <a:spcBef>
                          <a:spcPts val="74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Extremity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injury</a:t>
                      </a:r>
                      <a:r>
                        <a:rPr sz="2100" spc="-37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absent </a:t>
                      </a:r>
                      <a:r>
                        <a:rPr sz="2100" spc="-56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distal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pulses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144145" indent="-222250">
                        <a:lnSpc>
                          <a:spcPts val="1530"/>
                        </a:lnSpc>
                        <a:spcBef>
                          <a:spcPts val="74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Burns</a:t>
                      </a:r>
                      <a:r>
                        <a:rPr sz="2100" spc="-2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10-20%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100" spc="-6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52" baseline="1984" dirty="0">
                          <a:latin typeface="Arial MT"/>
                          <a:cs typeface="Arial MT"/>
                        </a:rPr>
                        <a:t>Total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Body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Surface </a:t>
                      </a:r>
                      <a:r>
                        <a:rPr sz="2100" spc="-56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Area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418465" indent="-222885">
                        <a:lnSpc>
                          <a:spcPts val="1605"/>
                        </a:lnSpc>
                        <a:spcBef>
                          <a:spcPts val="73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Concussion</a:t>
                      </a:r>
                      <a:endParaRPr sz="2100" baseline="1984">
                        <a:latin typeface="Arial MT"/>
                        <a:cs typeface="Arial MT"/>
                      </a:endParaRPr>
                    </a:p>
                    <a:p>
                      <a:pPr marL="418465">
                        <a:lnSpc>
                          <a:spcPts val="1605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(mild</a:t>
                      </a:r>
                      <a:r>
                        <a:rPr sz="1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traumatic</a:t>
                      </a:r>
                      <a:r>
                        <a:rPr sz="1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brain</a:t>
                      </a:r>
                      <a:r>
                        <a:rPr sz="1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injury)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marR="308610" indent="-222250">
                        <a:lnSpc>
                          <a:spcPts val="1530"/>
                        </a:lnSpc>
                        <a:spcBef>
                          <a:spcPts val="770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Gunshot wound to </a:t>
                      </a: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extremity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- </a:t>
                      </a:r>
                      <a:r>
                        <a:rPr sz="2100" spc="7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bleeding</a:t>
                      </a:r>
                      <a:r>
                        <a:rPr sz="1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controlled</a:t>
                      </a:r>
                      <a:r>
                        <a:rPr sz="1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1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tourniquet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418465" indent="-222885">
                        <a:lnSpc>
                          <a:spcPct val="100000"/>
                        </a:lnSpc>
                        <a:spcBef>
                          <a:spcPts val="565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Minor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soft-tissue</a:t>
                      </a:r>
                      <a:r>
                        <a:rPr sz="2100" spc="-15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shrapnel</a:t>
                      </a:r>
                      <a:r>
                        <a:rPr sz="2100" spc="-2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injury</a:t>
                      </a:r>
                      <a:endParaRPr sz="2100" baseline="1984">
                        <a:latin typeface="Arial MT"/>
                        <a:cs typeface="Arial MT"/>
                      </a:endParaRPr>
                    </a:p>
                    <a:p>
                      <a:pPr marL="418465" marR="1000760" indent="-222250">
                        <a:lnSpc>
                          <a:spcPts val="1530"/>
                        </a:lnSpc>
                        <a:spcBef>
                          <a:spcPts val="695"/>
                        </a:spcBef>
                        <a:buClr>
                          <a:srgbClr val="921928"/>
                        </a:buClr>
                        <a:buFont typeface="Trebuchet MS"/>
                        <a:buChar char="▪"/>
                        <a:tabLst>
                          <a:tab pos="418465" algn="l"/>
                          <a:tab pos="419100" algn="l"/>
                        </a:tabLst>
                      </a:pPr>
                      <a:r>
                        <a:rPr sz="2100" baseline="1984" dirty="0">
                          <a:latin typeface="Arial MT"/>
                          <a:cs typeface="Arial MT"/>
                        </a:rPr>
                        <a:t>closed</a:t>
                      </a:r>
                      <a:r>
                        <a:rPr sz="2100" spc="-37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spc="-7" baseline="1984" dirty="0">
                          <a:latin typeface="Arial MT"/>
                          <a:cs typeface="Arial MT"/>
                        </a:rPr>
                        <a:t>fracture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2100" spc="-30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00" baseline="1984" dirty="0">
                          <a:latin typeface="Arial MT"/>
                          <a:cs typeface="Arial MT"/>
                        </a:rPr>
                        <a:t>intact </a:t>
                      </a:r>
                      <a:r>
                        <a:rPr sz="2100" spc="-562" baseline="198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" dirty="0">
                          <a:latin typeface="Arial MT"/>
                          <a:cs typeface="Arial MT"/>
                        </a:rPr>
                        <a:t>distal </a:t>
                      </a:r>
                      <a:r>
                        <a:rPr sz="1400" dirty="0">
                          <a:latin typeface="Arial MT"/>
                          <a:cs typeface="Arial MT"/>
                        </a:rPr>
                        <a:t>pulses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774095" y="2915298"/>
            <a:ext cx="114300" cy="216535"/>
          </a:xfrm>
          <a:custGeom>
            <a:avLst/>
            <a:gdLst/>
            <a:ahLst/>
            <a:cxnLst/>
            <a:rect l="l" t="t" r="r" b="b"/>
            <a:pathLst>
              <a:path w="114300" h="216535">
                <a:moveTo>
                  <a:pt x="0" y="21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215999"/>
                </a:lnTo>
                <a:lnTo>
                  <a:pt x="0" y="21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4095" y="3219936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88426" y="2933298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88427" y="3436443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88427" y="3939588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88427" y="4442733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88427" y="4945877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88427" y="5449022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27723" y="2933298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27724" y="3436443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27724" y="4226342"/>
            <a:ext cx="114300" cy="396240"/>
          </a:xfrm>
          <a:custGeom>
            <a:avLst/>
            <a:gdLst/>
            <a:ahLst/>
            <a:cxnLst/>
            <a:rect l="l" t="t" r="r" b="b"/>
            <a:pathLst>
              <a:path w="114300" h="396239">
                <a:moveTo>
                  <a:pt x="0" y="39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395999"/>
                </a:lnTo>
                <a:lnTo>
                  <a:pt x="0" y="39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27723" y="3921587"/>
            <a:ext cx="114300" cy="216535"/>
          </a:xfrm>
          <a:custGeom>
            <a:avLst/>
            <a:gdLst/>
            <a:ahLst/>
            <a:cxnLst/>
            <a:rect l="l" t="t" r="r" b="b"/>
            <a:pathLst>
              <a:path w="114300" h="216535">
                <a:moveTo>
                  <a:pt x="0" y="215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215999"/>
                </a:lnTo>
                <a:lnTo>
                  <a:pt x="0" y="21599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1372</Words>
  <Application>Microsoft Office PowerPoint</Application>
  <PresentationFormat>Widescreen</PresentationFormat>
  <Paragraphs>240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Arial MT</vt:lpstr>
      <vt:lpstr>Calibri</vt:lpstr>
      <vt:lpstr>Times New Roman</vt:lpstr>
      <vt:lpstr>Trebuchet MS</vt:lpstr>
      <vt:lpstr>Office Theme</vt:lpstr>
      <vt:lpstr>TACTICAL COMBAT  CASUALTY CARE COURSE MODULE 21: Communication</vt:lpstr>
      <vt:lpstr>Module 21: Communication</vt:lpstr>
      <vt:lpstr>Module 21: Communication</vt:lpstr>
      <vt:lpstr>Three PHASES of TCCC</vt:lpstr>
      <vt:lpstr>Module 21: Communication</vt:lpstr>
      <vt:lpstr>REQUESTING  EVACUATION OF CASUALTIES</vt:lpstr>
      <vt:lpstr>PowerPoint Presentation</vt:lpstr>
      <vt:lpstr>Module 21: Communication</vt:lpstr>
      <vt:lpstr>Module 21: Communication</vt:lpstr>
      <vt:lpstr>CASUALTY EVACUATION  CATEGORIES</vt:lpstr>
      <vt:lpstr>CASUALTY EVACUATION  CATEGORIES</vt:lpstr>
      <vt:lpstr>CASUALTY EVACUATION  CATEGORIES</vt:lpstr>
      <vt:lpstr>CASUALTY EVACUATION  CATEGORIES</vt:lpstr>
      <vt:lpstr>MIST REPORT</vt:lpstr>
      <vt:lpstr>SKILL STATION Communication (skills)</vt:lpstr>
      <vt:lpstr>OVER-CATEGORIZATION</vt:lpstr>
      <vt:lpstr>TACEVAC PEARLS OF WISDOM</vt:lpstr>
      <vt:lpstr>SUMMARY</vt:lpstr>
      <vt:lpstr>CHECK ON LEARNING</vt:lpstr>
      <vt:lpstr>Module 21: Communication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21 Communications V1.13 JTS FINAL</dc:title>
  <cp:lastModifiedBy>adam rafferty</cp:lastModifiedBy>
  <cp:revision>1</cp:revision>
  <dcterms:created xsi:type="dcterms:W3CDTF">2023-08-01T20:55:42Z</dcterms:created>
  <dcterms:modified xsi:type="dcterms:W3CDTF">2023-10-02T20:28:34Z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